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307" r:id="rId5"/>
    <p:sldId id="305" r:id="rId6"/>
    <p:sldId id="306" r:id="rId7"/>
    <p:sldId id="308" r:id="rId8"/>
    <p:sldId id="310" r:id="rId9"/>
    <p:sldId id="311" r:id="rId10"/>
    <p:sldId id="312" r:id="rId11"/>
    <p:sldId id="313" r:id="rId12"/>
    <p:sldId id="260" r:id="rId13"/>
    <p:sldId id="261" r:id="rId14"/>
    <p:sldId id="262" r:id="rId15"/>
    <p:sldId id="302" r:id="rId16"/>
    <p:sldId id="277" r:id="rId17"/>
    <p:sldId id="298" r:id="rId18"/>
    <p:sldId id="268" r:id="rId19"/>
    <p:sldId id="303" r:id="rId20"/>
    <p:sldId id="282" r:id="rId21"/>
    <p:sldId id="301" r:id="rId22"/>
    <p:sldId id="271" r:id="rId23"/>
    <p:sldId id="296" r:id="rId2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B1F8-CAC7-4313-B9BC-216F7904EC64}" type="datetimeFigureOut">
              <a:rPr lang="es-MX" smtClean="0"/>
              <a:t>21/09/2022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BDB7-39A9-4560-B654-3172D38741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551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B1F8-CAC7-4313-B9BC-216F7904EC64}" type="datetimeFigureOut">
              <a:rPr lang="es-MX" smtClean="0"/>
              <a:t>21/09/2022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BDB7-39A9-4560-B654-3172D38741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765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B1F8-CAC7-4313-B9BC-216F7904EC64}" type="datetimeFigureOut">
              <a:rPr lang="es-MX" smtClean="0"/>
              <a:t>21/09/2022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BDB7-39A9-4560-B654-3172D38741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858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B1F8-CAC7-4313-B9BC-216F7904EC64}" type="datetimeFigureOut">
              <a:rPr lang="es-MX" smtClean="0"/>
              <a:t>21/09/2022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BDB7-39A9-4560-B654-3172D38741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550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B1F8-CAC7-4313-B9BC-216F7904EC64}" type="datetimeFigureOut">
              <a:rPr lang="es-MX" smtClean="0"/>
              <a:t>21/09/2022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BDB7-39A9-4560-B654-3172D38741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662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B1F8-CAC7-4313-B9BC-216F7904EC64}" type="datetimeFigureOut">
              <a:rPr lang="es-MX" smtClean="0"/>
              <a:t>21/09/2022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BDB7-39A9-4560-B654-3172D38741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71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B1F8-CAC7-4313-B9BC-216F7904EC64}" type="datetimeFigureOut">
              <a:rPr lang="es-MX" smtClean="0"/>
              <a:t>21/09/2022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BDB7-39A9-4560-B654-3172D38741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479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B1F8-CAC7-4313-B9BC-216F7904EC64}" type="datetimeFigureOut">
              <a:rPr lang="es-MX" smtClean="0"/>
              <a:t>21/09/2022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BDB7-39A9-4560-B654-3172D38741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95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B1F8-CAC7-4313-B9BC-216F7904EC64}" type="datetimeFigureOut">
              <a:rPr lang="es-MX" smtClean="0"/>
              <a:t>21/09/2022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BDB7-39A9-4560-B654-3172D38741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882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B1F8-CAC7-4313-B9BC-216F7904EC64}" type="datetimeFigureOut">
              <a:rPr lang="es-MX" smtClean="0"/>
              <a:t>21/09/2022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BDB7-39A9-4560-B654-3172D38741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689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B1F8-CAC7-4313-B9BC-216F7904EC64}" type="datetimeFigureOut">
              <a:rPr lang="es-MX" smtClean="0"/>
              <a:t>21/09/2022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4BDB7-39A9-4560-B654-3172D38741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00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3B1F8-CAC7-4313-B9BC-216F7904EC64}" type="datetimeFigureOut">
              <a:rPr lang="es-MX" smtClean="0"/>
              <a:t>21/09/2022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4BDB7-39A9-4560-B654-3172D38741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713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n099.mx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31323" y="228278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s-MX" sz="4400" dirty="0"/>
            </a:br>
            <a:r>
              <a:rPr lang="es-MX" sz="4400" dirty="0"/>
              <a:t>Sistema de Gestión  para Organizaciones Educativas (SGOE)</a:t>
            </a:r>
            <a:br>
              <a:rPr lang="es-MX" sz="4400" dirty="0"/>
            </a:br>
            <a:r>
              <a:rPr lang="es-MX" sz="4400" dirty="0"/>
              <a:t>bajo la Norma ISO 21001:2018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95212" y="627018"/>
            <a:ext cx="9144000" cy="1655762"/>
          </a:xfrm>
        </p:spPr>
        <p:txBody>
          <a:bodyPr>
            <a:normAutofit/>
          </a:bodyPr>
          <a:lstStyle/>
          <a:p>
            <a:r>
              <a:rPr lang="es-MX" sz="1700" dirty="0"/>
              <a:t>Universidad Pedagógica Nacional</a:t>
            </a:r>
          </a:p>
          <a:p>
            <a:r>
              <a:rPr lang="es-MX" sz="1700" dirty="0"/>
              <a:t>Unidad UPN 099 Ciudad de México, Poniente                         </a:t>
            </a:r>
          </a:p>
          <a:p>
            <a:r>
              <a:rPr lang="es-MX" sz="1700" dirty="0"/>
              <a:t>	Unidad Certificada Bajo la Norma ISO 21001:2018	</a:t>
            </a:r>
          </a:p>
          <a:p>
            <a:r>
              <a:rPr lang="es-MX" sz="1700" dirty="0"/>
              <a:t> Alcance: Procesos Enseñanza- Aprendizaje de la Maestría en Educación con Campo en Planeación Educativa (MECPE)</a:t>
            </a:r>
          </a:p>
          <a:p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292" y="627018"/>
            <a:ext cx="910669" cy="82788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533" y="627018"/>
            <a:ext cx="804742" cy="64623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805055" y="5361709"/>
            <a:ext cx="5250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Dra. Guadalupe A. Aguilar Ibarra</a:t>
            </a:r>
          </a:p>
          <a:p>
            <a:r>
              <a:rPr lang="es-MX" dirty="0"/>
              <a:t>Representante de la Dirección</a:t>
            </a:r>
          </a:p>
          <a:p>
            <a:endParaRPr lang="es-MX" dirty="0"/>
          </a:p>
          <a:p>
            <a:r>
              <a:rPr lang="es-MX" dirty="0"/>
              <a:t>Ciudad de México,  01 de octubre de 2022.</a:t>
            </a:r>
          </a:p>
        </p:txBody>
      </p:sp>
    </p:spTree>
    <p:extLst>
      <p:ext uri="{BB962C8B-B14F-4D97-AF65-F5344CB8AC3E}">
        <p14:creationId xmlns:p14="http://schemas.microsoft.com/office/powerpoint/2010/main" val="1133937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81C8D-629A-7CE0-5D21-3D12424D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2324100" cy="1325563"/>
          </a:xfrm>
        </p:spPr>
        <p:txBody>
          <a:bodyPr/>
          <a:lstStyle/>
          <a:p>
            <a:r>
              <a:rPr lang="es-MX" dirty="0"/>
              <a:t>Misión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BE87249-CC06-5BB6-53CE-DAC9ACAD4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00" t="31375" r="33255" b="18715"/>
          <a:stretch/>
        </p:blipFill>
        <p:spPr>
          <a:xfrm>
            <a:off x="3381373" y="458638"/>
            <a:ext cx="7810501" cy="6292558"/>
          </a:xfrm>
        </p:spPr>
      </p:pic>
    </p:spTree>
    <p:extLst>
      <p:ext uri="{BB962C8B-B14F-4D97-AF65-F5344CB8AC3E}">
        <p14:creationId xmlns:p14="http://schemas.microsoft.com/office/powerpoint/2010/main" val="2311384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E8AB0-7C89-AF76-A192-2DDD3D915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3794125"/>
            <a:ext cx="10515600" cy="1325563"/>
          </a:xfrm>
        </p:spPr>
        <p:txBody>
          <a:bodyPr/>
          <a:lstStyle/>
          <a:p>
            <a:r>
              <a:rPr lang="es-MX" dirty="0"/>
              <a:t>Visión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7491C6C-2AB7-C078-10B7-4FA25C382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161" t="30281" r="32515" b="18278"/>
          <a:stretch/>
        </p:blipFill>
        <p:spPr>
          <a:xfrm>
            <a:off x="4000500" y="365125"/>
            <a:ext cx="8088005" cy="6442992"/>
          </a:xfrm>
        </p:spPr>
      </p:pic>
    </p:spTree>
    <p:extLst>
      <p:ext uri="{BB962C8B-B14F-4D97-AF65-F5344CB8AC3E}">
        <p14:creationId xmlns:p14="http://schemas.microsoft.com/office/powerpoint/2010/main" val="956840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9549" y="365125"/>
            <a:ext cx="11217499" cy="1325563"/>
          </a:xfrm>
        </p:spPr>
        <p:txBody>
          <a:bodyPr/>
          <a:lstStyle/>
          <a:p>
            <a:r>
              <a:rPr lang="es-MX" dirty="0"/>
              <a:t>Requerimientos Operativos del ISO 21001:2018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1151" y="2426987"/>
            <a:ext cx="10515600" cy="4351338"/>
          </a:xfrm>
        </p:spPr>
        <p:txBody>
          <a:bodyPr>
            <a:normAutofit/>
          </a:bodyPr>
          <a:lstStyle/>
          <a:p>
            <a:r>
              <a:rPr lang="es-MX" sz="2400" dirty="0"/>
              <a:t>El modelo de gestión tiene una serie de requerimientos, relacionados con el funcionamiento académico de la institución. </a:t>
            </a:r>
            <a:r>
              <a:rPr lang="es-MX" sz="2400" b="1" dirty="0"/>
              <a:t>Se hace mucho hincapié en el desempeño curricular de la organización educativa</a:t>
            </a:r>
            <a:r>
              <a:rPr lang="es-MX" sz="2400" dirty="0"/>
              <a:t>. Los requerimientos operativos del ISO 21001:2018, son los siguientes: </a:t>
            </a:r>
          </a:p>
          <a:p>
            <a:pPr marL="0" indent="0">
              <a:buNone/>
            </a:pPr>
            <a:endParaRPr lang="es-MX" sz="2400" dirty="0"/>
          </a:p>
          <a:p>
            <a:r>
              <a:rPr lang="es-MX" sz="2400" dirty="0"/>
              <a:t> </a:t>
            </a:r>
            <a:r>
              <a:rPr lang="es-MX" sz="2400" dirty="0">
                <a:solidFill>
                  <a:srgbClr val="C00000"/>
                </a:solidFill>
              </a:rPr>
              <a:t>Diseño y desarrollo curricular </a:t>
            </a:r>
          </a:p>
          <a:p>
            <a:r>
              <a:rPr lang="es-MX" sz="2400" dirty="0">
                <a:solidFill>
                  <a:srgbClr val="C00000"/>
                </a:solidFill>
              </a:rPr>
              <a:t> Evaluación del diseño y desarrollo curricular</a:t>
            </a:r>
          </a:p>
          <a:p>
            <a:r>
              <a:rPr lang="es-MX" sz="2400" dirty="0">
                <a:solidFill>
                  <a:srgbClr val="C00000"/>
                </a:solidFill>
              </a:rPr>
              <a:t> Diseño y desarrollo del resultado del aprendizaje </a:t>
            </a:r>
          </a:p>
          <a:p>
            <a:pPr marL="0" indent="0">
              <a:buNone/>
            </a:pPr>
            <a:r>
              <a:rPr lang="es-MX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7313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Monitoreo en ISO 21001:2018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9126" y="1910291"/>
            <a:ext cx="10515600" cy="4683014"/>
          </a:xfrm>
        </p:spPr>
        <p:txBody>
          <a:bodyPr>
            <a:noAutofit/>
          </a:bodyPr>
          <a:lstStyle/>
          <a:p>
            <a:r>
              <a:rPr lang="es-MX" sz="2000" b="1" dirty="0">
                <a:solidFill>
                  <a:srgbClr val="C00000"/>
                </a:solidFill>
              </a:rPr>
              <a:t>La eficacia de la organización educativa, desde ISO 21001:2018, la supervisa, a través de acciones de monitoreo y revisiones periódicas. El monitoreo incluye: </a:t>
            </a:r>
          </a:p>
          <a:p>
            <a:r>
              <a:rPr lang="es-MX" sz="2000" dirty="0"/>
              <a:t>Evidencia de la </a:t>
            </a:r>
            <a:r>
              <a:rPr lang="es-MX" sz="2000" dirty="0">
                <a:solidFill>
                  <a:srgbClr val="C00000"/>
                </a:solidFill>
              </a:rPr>
              <a:t>satisfacción de los usuarios de los servicios educativos que se ofrecen en esta Unidad UPN</a:t>
            </a:r>
            <a:r>
              <a:rPr lang="es-MX" sz="2000" dirty="0"/>
              <a:t>.  </a:t>
            </a:r>
          </a:p>
          <a:p>
            <a:r>
              <a:rPr lang="es-MX" sz="2000" dirty="0">
                <a:solidFill>
                  <a:srgbClr val="C00000"/>
                </a:solidFill>
              </a:rPr>
              <a:t>Manejo de quejas. </a:t>
            </a:r>
          </a:p>
          <a:p>
            <a:r>
              <a:rPr lang="es-MX" sz="2000" dirty="0"/>
              <a:t>Retroalimentación en: </a:t>
            </a:r>
          </a:p>
          <a:p>
            <a:pPr>
              <a:buFontTx/>
              <a:buChar char="-"/>
            </a:pPr>
            <a:r>
              <a:rPr lang="es-MX" sz="2000" dirty="0">
                <a:solidFill>
                  <a:srgbClr val="C00000"/>
                </a:solidFill>
              </a:rPr>
              <a:t>Eficacia de los Programas Educativos (PE)e impacto de la organización en la comunidad</a:t>
            </a:r>
            <a:r>
              <a:rPr lang="es-MX" sz="2000" dirty="0"/>
              <a:t>. </a:t>
            </a:r>
          </a:p>
          <a:p>
            <a:r>
              <a:rPr lang="es-MX" sz="2000" dirty="0">
                <a:solidFill>
                  <a:srgbClr val="C00000"/>
                </a:solidFill>
              </a:rPr>
              <a:t>Las revisiones contemplan</a:t>
            </a:r>
            <a:r>
              <a:rPr lang="es-MX" sz="2000" dirty="0"/>
              <a:t>:   </a:t>
            </a:r>
          </a:p>
          <a:p>
            <a:pPr>
              <a:buFontTx/>
              <a:buChar char="-"/>
            </a:pPr>
            <a:r>
              <a:rPr lang="es-MX" sz="2000" dirty="0">
                <a:solidFill>
                  <a:srgbClr val="C00000"/>
                </a:solidFill>
              </a:rPr>
              <a:t>Auditorías internas </a:t>
            </a:r>
            <a:r>
              <a:rPr lang="es-MX" sz="2000" dirty="0"/>
              <a:t>haciendo especial hincapié en las revisiones del </a:t>
            </a:r>
            <a:r>
              <a:rPr lang="es-MX" sz="2000" dirty="0">
                <a:solidFill>
                  <a:srgbClr val="C00000"/>
                </a:solidFill>
              </a:rPr>
              <a:t>funcionamiento de los PE. </a:t>
            </a:r>
          </a:p>
          <a:p>
            <a:pPr>
              <a:buFontTx/>
              <a:buChar char="-"/>
            </a:pPr>
            <a:r>
              <a:rPr lang="es-MX" sz="2000" dirty="0"/>
              <a:t>Revisiones planeadas y calendarizadas del SGOE basado en  ISO 21001:2018, para atender rápidamente sus deficiencias.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669" y="361311"/>
            <a:ext cx="2273992" cy="16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50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Implementación del ISO 21001:2018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5206" y="2286944"/>
            <a:ext cx="10515600" cy="4351338"/>
          </a:xfrm>
        </p:spPr>
        <p:txBody>
          <a:bodyPr>
            <a:normAutofit/>
          </a:bodyPr>
          <a:lstStyle/>
          <a:p>
            <a:endParaRPr lang="es-MX" sz="2400" dirty="0">
              <a:solidFill>
                <a:srgbClr val="FF0000"/>
              </a:solidFill>
            </a:endParaRPr>
          </a:p>
          <a:p>
            <a:endParaRPr lang="es-MX" sz="2400" dirty="0">
              <a:solidFill>
                <a:srgbClr val="FF0000"/>
              </a:solidFill>
            </a:endParaRPr>
          </a:p>
          <a:p>
            <a:r>
              <a:rPr lang="es-MX" sz="2400" dirty="0">
                <a:solidFill>
                  <a:srgbClr val="FF0000"/>
                </a:solidFill>
              </a:rPr>
              <a:t>Es un proceso metodológico, el cual debe ser desarrollado y dirigido por el nivel estratégico de la organización educativa. </a:t>
            </a:r>
          </a:p>
          <a:p>
            <a:r>
              <a:rPr lang="es-MX" sz="2400" dirty="0">
                <a:solidFill>
                  <a:srgbClr val="FF0000"/>
                </a:solidFill>
              </a:rPr>
              <a:t>La Alta Dirección del SGOE, tiene el compromiso de  desarrollar un liderazgo protagónico.</a:t>
            </a:r>
          </a:p>
          <a:p>
            <a:r>
              <a:rPr lang="es-MX" sz="2400" dirty="0">
                <a:solidFill>
                  <a:srgbClr val="C00000"/>
                </a:solidFill>
              </a:rPr>
              <a:t>El inicio de la implantación del modelo ISO 21001:2018 en un SGOE, debe </a:t>
            </a:r>
            <a:r>
              <a:rPr lang="es-MX" sz="2400" u="sng" dirty="0">
                <a:solidFill>
                  <a:srgbClr val="C00000"/>
                </a:solidFill>
              </a:rPr>
              <a:t>comenzar con capacitación</a:t>
            </a:r>
            <a:r>
              <a:rPr lang="es-MX" sz="2400" dirty="0">
                <a:solidFill>
                  <a:srgbClr val="C00000"/>
                </a:solidFill>
              </a:rPr>
              <a:t>. </a:t>
            </a:r>
          </a:p>
          <a:p>
            <a:endParaRPr lang="es-MX" sz="2400" dirty="0"/>
          </a:p>
          <a:p>
            <a:pPr marL="0" indent="0">
              <a:buNone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866194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418" y="1791109"/>
            <a:ext cx="5848480" cy="1325563"/>
          </a:xfrm>
        </p:spPr>
        <p:txBody>
          <a:bodyPr>
            <a:normAutofit/>
          </a:bodyPr>
          <a:lstStyle/>
          <a:p>
            <a:r>
              <a:rPr lang="es-MX" sz="3600" dirty="0"/>
              <a:t>Son principios del SGOE:</a:t>
            </a: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6284898" y="510928"/>
            <a:ext cx="5437909" cy="6347072"/>
          </a:xfrm>
        </p:spPr>
        <p:txBody>
          <a:bodyPr>
            <a:noAutofit/>
          </a:bodyPr>
          <a:lstStyle/>
          <a:p>
            <a:r>
              <a:rPr lang="es-MX" sz="2400" dirty="0"/>
              <a:t>Enfoque basado en procesos </a:t>
            </a:r>
          </a:p>
          <a:p>
            <a:r>
              <a:rPr lang="es-MX" sz="2400" dirty="0"/>
              <a:t>Enfoque centrado en los estudiantes y otros beneficiarios</a:t>
            </a:r>
          </a:p>
          <a:p>
            <a:r>
              <a:rPr lang="es-MX" sz="2400" dirty="0"/>
              <a:t>Liderazgo visionario</a:t>
            </a:r>
          </a:p>
          <a:p>
            <a:r>
              <a:rPr lang="es-MX" sz="2400" dirty="0"/>
              <a:t>Compromiso de las personas</a:t>
            </a:r>
          </a:p>
          <a:p>
            <a:r>
              <a:rPr lang="es-MX" sz="2400" dirty="0"/>
              <a:t>Mejora del servicio educativo</a:t>
            </a:r>
          </a:p>
          <a:p>
            <a:r>
              <a:rPr lang="es-MX" sz="2400" dirty="0"/>
              <a:t>Evidencia basada en decisiones </a:t>
            </a:r>
          </a:p>
          <a:p>
            <a:r>
              <a:rPr lang="es-MX" sz="2400" dirty="0"/>
              <a:t>Responsabilidad social </a:t>
            </a:r>
          </a:p>
          <a:p>
            <a:r>
              <a:rPr lang="es-MX" sz="2400" dirty="0"/>
              <a:t>Accesibilidad y equidad </a:t>
            </a:r>
          </a:p>
          <a:p>
            <a:r>
              <a:rPr lang="es-MX" sz="2400" dirty="0"/>
              <a:t>Conducta ética  en educación</a:t>
            </a:r>
          </a:p>
          <a:p>
            <a:r>
              <a:rPr lang="es-MX" sz="2400" dirty="0"/>
              <a:t>Seguridad de datos y su protección</a:t>
            </a:r>
          </a:p>
          <a:p>
            <a:r>
              <a:rPr lang="es-MX" sz="2400" dirty="0"/>
              <a:t>Toma de decisiones basada en evidencia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MX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33" y="3779278"/>
            <a:ext cx="2920237" cy="2048434"/>
          </a:xfrm>
          <a:prstGeom prst="rect">
            <a:avLst/>
          </a:prstGeom>
        </p:spPr>
      </p:pic>
      <p:sp>
        <p:nvSpPr>
          <p:cNvPr id="8" name="Abrir llave 7"/>
          <p:cNvSpPr/>
          <p:nvPr/>
        </p:nvSpPr>
        <p:spPr>
          <a:xfrm>
            <a:off x="5593068" y="435762"/>
            <a:ext cx="368490" cy="5385883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37313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4.1. Comprensión de la organización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r>
              <a:rPr lang="es-MX" dirty="0"/>
              <a:t>La Unidad UPN 099 CDMX, Pte., debe determinar las cuestiones externas y internas que son pertinentes para su propósito, su responsabilidad social y dirección estratégica que afectan su capacidad para lograr los resultados esperados del SGOE</a:t>
            </a:r>
          </a:p>
        </p:txBody>
      </p:sp>
    </p:spTree>
    <p:extLst>
      <p:ext uri="{BB962C8B-B14F-4D97-AF65-F5344CB8AC3E}">
        <p14:creationId xmlns:p14="http://schemas.microsoft.com/office/powerpoint/2010/main" val="571808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14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972" y="365125"/>
            <a:ext cx="11719774" cy="1325563"/>
          </a:xfrm>
        </p:spPr>
        <p:txBody>
          <a:bodyPr>
            <a:normAutofit/>
          </a:bodyPr>
          <a:lstStyle/>
          <a:p>
            <a:pPr algn="ctr"/>
            <a:r>
              <a:rPr lang="es-MX" sz="3200" dirty="0"/>
              <a:t>Clasificación de los Requerimientos del ISO 21001:2018 </a:t>
            </a:r>
            <a:br>
              <a:rPr lang="es-MX" sz="3200" dirty="0"/>
            </a:br>
            <a:r>
              <a:rPr lang="es-MX" sz="3200" dirty="0"/>
              <a:t>en Globales y Focales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08" t="25811" r="28165" b="17628"/>
          <a:stretch/>
        </p:blipFill>
        <p:spPr>
          <a:xfrm>
            <a:off x="2009103" y="1543062"/>
            <a:ext cx="7624683" cy="516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81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106" t="29072" r="26893" b="8807"/>
          <a:stretch/>
        </p:blipFill>
        <p:spPr>
          <a:xfrm>
            <a:off x="1911927" y="235527"/>
            <a:ext cx="8412071" cy="6386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5977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		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>
                <a:solidFill>
                  <a:srgbClr val="C00000"/>
                </a:solidFill>
              </a:rPr>
              <a:t>La Norma ISO 21001:2018,  </a:t>
            </a:r>
            <a:r>
              <a:rPr lang="es-MX" dirty="0"/>
              <a:t>describe un Sistema de Gestión dirigido a organizaciones educativas de todo tipo, cubre todos los niveles, desde educación inicial hasta estudios de postgrado. </a:t>
            </a:r>
          </a:p>
          <a:p>
            <a:r>
              <a:rPr lang="es-MX" dirty="0"/>
              <a:t>Incluye </a:t>
            </a:r>
            <a:r>
              <a:rPr lang="es-MX" dirty="0">
                <a:solidFill>
                  <a:srgbClr val="C00000"/>
                </a:solidFill>
              </a:rPr>
              <a:t>principios de calidad </a:t>
            </a:r>
            <a:r>
              <a:rPr lang="es-MX" dirty="0"/>
              <a:t>específicos para su correcta implantación, tales </a:t>
            </a:r>
            <a:r>
              <a:rPr lang="es-MX" dirty="0">
                <a:solidFill>
                  <a:srgbClr val="C00000"/>
                </a:solidFill>
              </a:rPr>
              <a:t>como </a:t>
            </a:r>
            <a:r>
              <a:rPr lang="es-MX" b="1" dirty="0">
                <a:solidFill>
                  <a:srgbClr val="C00000"/>
                </a:solidFill>
              </a:rPr>
              <a:t>transparencia o respeto por el aprendizaje y el estudiante. </a:t>
            </a:r>
          </a:p>
          <a:p>
            <a:r>
              <a:rPr lang="es-MX" dirty="0"/>
              <a:t>El Comité de Proyecto ISO/PC 288, “Sistemas de Gestión para Organizaciones Educativas”, lideró este trabajo en el que </a:t>
            </a:r>
            <a:r>
              <a:rPr lang="es-MX" dirty="0">
                <a:solidFill>
                  <a:srgbClr val="C00000"/>
                </a:solidFill>
              </a:rPr>
              <a:t>participan 35 países</a:t>
            </a:r>
            <a:r>
              <a:rPr lang="es-MX" dirty="0"/>
              <a:t>. </a:t>
            </a:r>
          </a:p>
          <a:p>
            <a:r>
              <a:rPr lang="es-MX" dirty="0"/>
              <a:t> Pueden estar constituidas por una única persona, una empresa, corporación, firma, autoridad, institución, o asociación. Los destinatarios de los productos y servicios de estas organizaciones son en primer lugar, los estudiantes, pero también lo son otras partes interesadas  a las que estas entidades se comprometen a atender y satisfacer en virtud de sus propios objetivos.</a:t>
            </a:r>
          </a:p>
          <a:p>
            <a:r>
              <a:rPr lang="es-MX" dirty="0"/>
              <a:t>ISO 21001:2018, es un sistema de gestión orientado a que las organizaciones educativas alcancen la eficacia en su funcionamiento. </a:t>
            </a:r>
          </a:p>
          <a:p>
            <a:r>
              <a:rPr lang="es-MX" dirty="0">
                <a:solidFill>
                  <a:srgbClr val="C00000"/>
                </a:solidFill>
              </a:rPr>
              <a:t>El modelo de gestión contempla la identificación de indicadores para monitorear, medir, evaluar y analizar el desempeño de la organización educativa y su eficacia. </a:t>
            </a:r>
          </a:p>
        </p:txBody>
      </p:sp>
    </p:spTree>
    <p:extLst>
      <p:ext uri="{BB962C8B-B14F-4D97-AF65-F5344CB8AC3E}">
        <p14:creationId xmlns:p14="http://schemas.microsoft.com/office/powerpoint/2010/main" val="2289229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dirty="0"/>
              <a:t>4.3. Determinación del Alcance del SGOE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/>
              <a:t>La Unidad debe determinar los límites y aplicabilidad el SGOE para establecer su alcance, para ello debe considerar: </a:t>
            </a:r>
          </a:p>
          <a:p>
            <a:endParaRPr lang="es-MX" dirty="0"/>
          </a:p>
          <a:p>
            <a:r>
              <a:rPr lang="es-MX" dirty="0"/>
              <a:t>Cuestiones externas e internas,</a:t>
            </a:r>
          </a:p>
          <a:p>
            <a:r>
              <a:rPr lang="es-MX" dirty="0"/>
              <a:t>Requisitos de las partes interesadas</a:t>
            </a:r>
          </a:p>
          <a:p>
            <a:r>
              <a:rPr lang="es-MX" dirty="0"/>
              <a:t>Servicios de  la organización educativa</a:t>
            </a:r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800" dirty="0">
                <a:solidFill>
                  <a:srgbClr val="FF0000"/>
                </a:solidFill>
              </a:rPr>
              <a:t>Nota: todos los servicios  proporcionados a los estudiantes deben incluirse en este alcance</a:t>
            </a:r>
          </a:p>
        </p:txBody>
      </p:sp>
    </p:spTree>
    <p:extLst>
      <p:ext uri="{BB962C8B-B14F-4D97-AF65-F5344CB8AC3E}">
        <p14:creationId xmlns:p14="http://schemas.microsoft.com/office/powerpoint/2010/main" val="2768250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Consultar el Sitio Web de la Unidad para localizar los documentos del SGOE</a:t>
            </a:r>
          </a:p>
          <a:p>
            <a:endParaRPr lang="es-MX" dirty="0"/>
          </a:p>
          <a:p>
            <a:r>
              <a:rPr lang="es-MX" dirty="0"/>
              <a:t>https://upn099.mx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523" y="3054504"/>
            <a:ext cx="2259183" cy="25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63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50006"/>
            <a:ext cx="7701566" cy="57761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941194" y="2443873"/>
            <a:ext cx="37005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rgbClr val="FFFF00"/>
                </a:solidFill>
              </a:rPr>
              <a:t>Para cada producto y servicio, la organización educativa, debe cerciorarse que los resultados del aprendizaje sean consistentes con el alcance del programa, y se describan en términos de las competencias que los educandos, deben adquirir al completar el curriculum.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61D1A21-0689-838C-3224-D58316DA5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2163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La implantación del Sistema de Gestión para Organizaciones Educativas,  bajo la Norma ISO 21001:2018 facilita la conducción racional de la organización educativa y le permite velar por su eficacia en el desempeño. </a:t>
            </a:r>
          </a:p>
          <a:p>
            <a:pPr marL="0" indent="0">
              <a:buNone/>
            </a:pPr>
            <a:r>
              <a:rPr lang="es-MX" dirty="0"/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528" y="4148428"/>
            <a:ext cx="2796767" cy="20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8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 de la capacitación: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>
              <a:solidFill>
                <a:srgbClr val="C00000"/>
              </a:solidFill>
            </a:endParaRPr>
          </a:p>
          <a:p>
            <a:endParaRPr lang="es-MX" dirty="0">
              <a:solidFill>
                <a:srgbClr val="C00000"/>
              </a:solidFill>
            </a:endParaRPr>
          </a:p>
          <a:p>
            <a:r>
              <a:rPr lang="es-MX" dirty="0">
                <a:solidFill>
                  <a:srgbClr val="C00000"/>
                </a:solidFill>
              </a:rPr>
              <a:t>Conocer en qué consiste el modelo ISO 21001:2018, cuáles son sus características y  los beneficios que aporta a la Unidad UPN 099 Ciudad de México, Poniente   </a:t>
            </a:r>
          </a:p>
          <a:p>
            <a:pPr marL="0" indent="0">
              <a:buNone/>
            </a:pPr>
            <a:endParaRPr lang="es-MX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144" y="4641495"/>
            <a:ext cx="2923504" cy="20438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23327"/>
          <a:stretch/>
        </p:blipFill>
        <p:spPr>
          <a:xfrm>
            <a:off x="8179252" y="4851539"/>
            <a:ext cx="888987" cy="93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32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852AA-7E0D-46FA-27F3-C1DE4DCA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225107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Documentos base del SGOE de la Unidad UPN 099 CDMX, Poniente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1389BA-5120-FD21-D486-76A9D0DA6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4024312"/>
            <a:ext cx="2343150" cy="19526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BB65AEE-F9AD-A427-D16B-67887C187142}"/>
              </a:ext>
            </a:extLst>
          </p:cNvPr>
          <p:cNvSpPr txBox="1"/>
          <p:nvPr/>
        </p:nvSpPr>
        <p:spPr>
          <a:xfrm>
            <a:off x="638175" y="5295900"/>
            <a:ext cx="679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Los siguientes documentos son localizables en el Sitio Web de la Unidad </a:t>
            </a:r>
            <a:r>
              <a:rPr lang="es-MX" dirty="0">
                <a:hlinkClick r:id="rId3"/>
              </a:rPr>
              <a:t>www.upn099.mx</a:t>
            </a:r>
            <a:r>
              <a:rPr lang="es-MX" dirty="0"/>
              <a:t> sección Intranet</a:t>
            </a:r>
          </a:p>
        </p:txBody>
      </p:sp>
    </p:spTree>
    <p:extLst>
      <p:ext uri="{BB962C8B-B14F-4D97-AF65-F5344CB8AC3E}">
        <p14:creationId xmlns:p14="http://schemas.microsoft.com/office/powerpoint/2010/main" val="176063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0712D-7199-0C67-2641-F4413DD38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Alcance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2DA6ED0-EAAA-DBF9-B8E4-A5D39CD65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34" t="21526" r="23404" b="11929"/>
          <a:stretch/>
        </p:blipFill>
        <p:spPr>
          <a:xfrm>
            <a:off x="2931695" y="771525"/>
            <a:ext cx="8155403" cy="5534025"/>
          </a:xfrm>
        </p:spPr>
      </p:pic>
    </p:spTree>
    <p:extLst>
      <p:ext uri="{BB962C8B-B14F-4D97-AF65-F5344CB8AC3E}">
        <p14:creationId xmlns:p14="http://schemas.microsoft.com/office/powerpoint/2010/main" val="1367441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ED614D-E051-8F4E-2067-BFCB3E4B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Objetivos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22D0BE5-FA31-B90E-BA7F-CBFBF4C87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15" t="31375" r="16386" b="19372"/>
          <a:stretch/>
        </p:blipFill>
        <p:spPr>
          <a:xfrm>
            <a:off x="726230" y="1981200"/>
            <a:ext cx="10991596" cy="4400549"/>
          </a:xfrm>
        </p:spPr>
      </p:pic>
    </p:spTree>
    <p:extLst>
      <p:ext uri="{BB962C8B-B14F-4D97-AF65-F5344CB8AC3E}">
        <p14:creationId xmlns:p14="http://schemas.microsoft.com/office/powerpoint/2010/main" val="2458127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61874-9406-9585-0F92-604244D7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10515600" cy="1325563"/>
          </a:xfrm>
        </p:spPr>
        <p:txBody>
          <a:bodyPr/>
          <a:lstStyle/>
          <a:p>
            <a:r>
              <a:rPr lang="es-MX" dirty="0"/>
              <a:t>Diagrama de Interacción de Procesos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A2072E-B3D4-4A26-9ED0-B4C655E35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09" t="15279" r="19609" b="5324"/>
          <a:stretch/>
        </p:blipFill>
        <p:spPr>
          <a:xfrm>
            <a:off x="2295525" y="1028700"/>
            <a:ext cx="8056567" cy="56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9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8D37F-6EDA-42FB-2F17-88072A26C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766218"/>
            <a:ext cx="3057525" cy="1325563"/>
          </a:xfrm>
        </p:spPr>
        <p:txBody>
          <a:bodyPr>
            <a:normAutofit/>
          </a:bodyPr>
          <a:lstStyle/>
          <a:p>
            <a:r>
              <a:rPr lang="es-MX" sz="3600" dirty="0"/>
              <a:t>Organigrama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092F43F9-067E-F5EB-1E0B-9BFBEDBF9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71" t="13426" r="21311" b="4268"/>
          <a:stretch/>
        </p:blipFill>
        <p:spPr>
          <a:xfrm>
            <a:off x="3333750" y="187574"/>
            <a:ext cx="8582025" cy="6653281"/>
          </a:xfrm>
        </p:spPr>
      </p:pic>
    </p:spTree>
    <p:extLst>
      <p:ext uri="{BB962C8B-B14F-4D97-AF65-F5344CB8AC3E}">
        <p14:creationId xmlns:p14="http://schemas.microsoft.com/office/powerpoint/2010/main" val="1618599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CFFAD-4CB9-15FD-DC03-EA88F6C56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2622550"/>
            <a:ext cx="4248150" cy="1325563"/>
          </a:xfrm>
        </p:spPr>
        <p:txBody>
          <a:bodyPr>
            <a:normAutofit/>
          </a:bodyPr>
          <a:lstStyle/>
          <a:p>
            <a:r>
              <a:rPr lang="es-MX" sz="3600" dirty="0"/>
              <a:t>Política de gestión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F1BEDDD-04EF-6D46-E353-80EB5E90D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284" t="30755" r="32392" b="17804"/>
          <a:stretch/>
        </p:blipFill>
        <p:spPr>
          <a:xfrm>
            <a:off x="3581399" y="242482"/>
            <a:ext cx="7953375" cy="6335743"/>
          </a:xfrm>
        </p:spPr>
      </p:pic>
    </p:spTree>
    <p:extLst>
      <p:ext uri="{BB962C8B-B14F-4D97-AF65-F5344CB8AC3E}">
        <p14:creationId xmlns:p14="http://schemas.microsoft.com/office/powerpoint/2010/main" val="24407448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4385</TotalTime>
  <Words>850</Words>
  <Application>Microsoft Office PowerPoint</Application>
  <PresentationFormat>Panorámica</PresentationFormat>
  <Paragraphs>85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de Office</vt:lpstr>
      <vt:lpstr> Sistema de Gestión  para Organizaciones Educativas (SGOE) bajo la Norma ISO 21001:2018</vt:lpstr>
      <vt:lpstr>Introducción  </vt:lpstr>
      <vt:lpstr>Objetivo de la capacitación:</vt:lpstr>
      <vt:lpstr>Documentos base del SGOE de la Unidad UPN 099 CDMX, Poniente</vt:lpstr>
      <vt:lpstr>Alcance</vt:lpstr>
      <vt:lpstr>Objetivos </vt:lpstr>
      <vt:lpstr>Diagrama de Interacción de Procesos</vt:lpstr>
      <vt:lpstr>Organigrama</vt:lpstr>
      <vt:lpstr>Política de gestión</vt:lpstr>
      <vt:lpstr>Misión</vt:lpstr>
      <vt:lpstr>Visión</vt:lpstr>
      <vt:lpstr>Requerimientos Operativos del ISO 21001:2018</vt:lpstr>
      <vt:lpstr>Monitoreo en ISO 21001:2018</vt:lpstr>
      <vt:lpstr>Implementación del ISO 21001:2018 </vt:lpstr>
      <vt:lpstr>Son principios del SGOE:</vt:lpstr>
      <vt:lpstr>4.1. Comprensión de la organización</vt:lpstr>
      <vt:lpstr>Presentación de PowerPoint</vt:lpstr>
      <vt:lpstr>Clasificación de los Requerimientos del ISO 21001:2018  en Globales y Focales</vt:lpstr>
      <vt:lpstr>Presentación de PowerPoint</vt:lpstr>
      <vt:lpstr>4.3. Determinación del Alcance del SGOE</vt:lpstr>
      <vt:lpstr>Presentación de PowerPoint</vt:lpstr>
      <vt:lpstr>Presentación de PowerPoint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Gestión de Calidad bajo la Norma ISO 21001:2018</dc:title>
  <dc:creator>Guadalupe Aguilar Ibarra</dc:creator>
  <cp:lastModifiedBy>Guadalupe Aguilar Ibarra</cp:lastModifiedBy>
  <cp:revision>89</cp:revision>
  <dcterms:created xsi:type="dcterms:W3CDTF">2019-01-30T01:35:42Z</dcterms:created>
  <dcterms:modified xsi:type="dcterms:W3CDTF">2022-09-21T12:59:51Z</dcterms:modified>
</cp:coreProperties>
</file>