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76" r:id="rId5"/>
    <p:sldId id="258" r:id="rId6"/>
    <p:sldId id="259" r:id="rId7"/>
    <p:sldId id="261" r:id="rId8"/>
    <p:sldId id="278" r:id="rId9"/>
    <p:sldId id="262" r:id="rId10"/>
    <p:sldId id="264" r:id="rId11"/>
    <p:sldId id="279" r:id="rId12"/>
    <p:sldId id="284" r:id="rId13"/>
    <p:sldId id="280" r:id="rId14"/>
    <p:sldId id="281" r:id="rId15"/>
    <p:sldId id="282" r:id="rId16"/>
    <p:sldId id="265" r:id="rId17"/>
    <p:sldId id="266" r:id="rId18"/>
    <p:sldId id="285" r:id="rId19"/>
    <p:sldId id="283" r:id="rId20"/>
    <p:sldId id="286" r:id="rId21"/>
    <p:sldId id="267" r:id="rId22"/>
    <p:sldId id="268" r:id="rId23"/>
    <p:sldId id="269" r:id="rId2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86BFE117-87EF-44D4-9827-CFC2436E325D}" type="datetimeFigureOut">
              <a:rPr lang="es-MX" smtClean="0"/>
              <a:t>19/08/2021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CC25047-DFC5-4AA5-89AA-0C54BD3581C7}" type="slidenum">
              <a:rPr lang="es-MX" smtClean="0"/>
              <a:t>‹Nº›</a:t>
            </a:fld>
            <a:endParaRPr lang="es-MX"/>
          </a:p>
        </p:txBody>
      </p:sp>
    </p:spTree>
    <p:extLst>
      <p:ext uri="{BB962C8B-B14F-4D97-AF65-F5344CB8AC3E}">
        <p14:creationId xmlns:p14="http://schemas.microsoft.com/office/powerpoint/2010/main" val="1442550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6BFE117-87EF-44D4-9827-CFC2436E325D}" type="datetimeFigureOut">
              <a:rPr lang="es-MX" smtClean="0"/>
              <a:t>19/08/2021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CC25047-DFC5-4AA5-89AA-0C54BD3581C7}" type="slidenum">
              <a:rPr lang="es-MX" smtClean="0"/>
              <a:t>‹Nº›</a:t>
            </a:fld>
            <a:endParaRPr lang="es-MX"/>
          </a:p>
        </p:txBody>
      </p:sp>
    </p:spTree>
    <p:extLst>
      <p:ext uri="{BB962C8B-B14F-4D97-AF65-F5344CB8AC3E}">
        <p14:creationId xmlns:p14="http://schemas.microsoft.com/office/powerpoint/2010/main" val="1826788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6BFE117-87EF-44D4-9827-CFC2436E325D}" type="datetimeFigureOut">
              <a:rPr lang="es-MX" smtClean="0"/>
              <a:t>19/08/2021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CC25047-DFC5-4AA5-89AA-0C54BD3581C7}" type="slidenum">
              <a:rPr lang="es-MX" smtClean="0"/>
              <a:t>‹Nº›</a:t>
            </a:fld>
            <a:endParaRPr lang="es-MX"/>
          </a:p>
        </p:txBody>
      </p:sp>
    </p:spTree>
    <p:extLst>
      <p:ext uri="{BB962C8B-B14F-4D97-AF65-F5344CB8AC3E}">
        <p14:creationId xmlns:p14="http://schemas.microsoft.com/office/powerpoint/2010/main" val="245830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6BFE117-87EF-44D4-9827-CFC2436E325D}" type="datetimeFigureOut">
              <a:rPr lang="es-MX" smtClean="0"/>
              <a:t>19/08/2021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CC25047-DFC5-4AA5-89AA-0C54BD3581C7}" type="slidenum">
              <a:rPr lang="es-MX" smtClean="0"/>
              <a:t>‹Nº›</a:t>
            </a:fld>
            <a:endParaRPr lang="es-MX"/>
          </a:p>
        </p:txBody>
      </p:sp>
    </p:spTree>
    <p:extLst>
      <p:ext uri="{BB962C8B-B14F-4D97-AF65-F5344CB8AC3E}">
        <p14:creationId xmlns:p14="http://schemas.microsoft.com/office/powerpoint/2010/main" val="1091057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86BFE117-87EF-44D4-9827-CFC2436E325D}" type="datetimeFigureOut">
              <a:rPr lang="es-MX" smtClean="0"/>
              <a:t>19/08/2021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CC25047-DFC5-4AA5-89AA-0C54BD3581C7}" type="slidenum">
              <a:rPr lang="es-MX" smtClean="0"/>
              <a:t>‹Nº›</a:t>
            </a:fld>
            <a:endParaRPr lang="es-MX"/>
          </a:p>
        </p:txBody>
      </p:sp>
    </p:spTree>
    <p:extLst>
      <p:ext uri="{BB962C8B-B14F-4D97-AF65-F5344CB8AC3E}">
        <p14:creationId xmlns:p14="http://schemas.microsoft.com/office/powerpoint/2010/main" val="375717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86BFE117-87EF-44D4-9827-CFC2436E325D}" type="datetimeFigureOut">
              <a:rPr lang="es-MX" smtClean="0"/>
              <a:t>19/08/2021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CC25047-DFC5-4AA5-89AA-0C54BD3581C7}" type="slidenum">
              <a:rPr lang="es-MX" smtClean="0"/>
              <a:t>‹Nº›</a:t>
            </a:fld>
            <a:endParaRPr lang="es-MX"/>
          </a:p>
        </p:txBody>
      </p:sp>
    </p:spTree>
    <p:extLst>
      <p:ext uri="{BB962C8B-B14F-4D97-AF65-F5344CB8AC3E}">
        <p14:creationId xmlns:p14="http://schemas.microsoft.com/office/powerpoint/2010/main" val="116808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86BFE117-87EF-44D4-9827-CFC2436E325D}" type="datetimeFigureOut">
              <a:rPr lang="es-MX" smtClean="0"/>
              <a:t>19/08/2021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CCC25047-DFC5-4AA5-89AA-0C54BD3581C7}" type="slidenum">
              <a:rPr lang="es-MX" smtClean="0"/>
              <a:t>‹Nº›</a:t>
            </a:fld>
            <a:endParaRPr lang="es-MX"/>
          </a:p>
        </p:txBody>
      </p:sp>
    </p:spTree>
    <p:extLst>
      <p:ext uri="{BB962C8B-B14F-4D97-AF65-F5344CB8AC3E}">
        <p14:creationId xmlns:p14="http://schemas.microsoft.com/office/powerpoint/2010/main" val="233260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86BFE117-87EF-44D4-9827-CFC2436E325D}" type="datetimeFigureOut">
              <a:rPr lang="es-MX" smtClean="0"/>
              <a:t>19/08/2021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CCC25047-DFC5-4AA5-89AA-0C54BD3581C7}" type="slidenum">
              <a:rPr lang="es-MX" smtClean="0"/>
              <a:t>‹Nº›</a:t>
            </a:fld>
            <a:endParaRPr lang="es-MX"/>
          </a:p>
        </p:txBody>
      </p:sp>
    </p:spTree>
    <p:extLst>
      <p:ext uri="{BB962C8B-B14F-4D97-AF65-F5344CB8AC3E}">
        <p14:creationId xmlns:p14="http://schemas.microsoft.com/office/powerpoint/2010/main" val="168830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6BFE117-87EF-44D4-9827-CFC2436E325D}" type="datetimeFigureOut">
              <a:rPr lang="es-MX" smtClean="0"/>
              <a:t>19/08/2021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CCC25047-DFC5-4AA5-89AA-0C54BD3581C7}" type="slidenum">
              <a:rPr lang="es-MX" smtClean="0"/>
              <a:t>‹Nº›</a:t>
            </a:fld>
            <a:endParaRPr lang="es-MX"/>
          </a:p>
        </p:txBody>
      </p:sp>
    </p:spTree>
    <p:extLst>
      <p:ext uri="{BB962C8B-B14F-4D97-AF65-F5344CB8AC3E}">
        <p14:creationId xmlns:p14="http://schemas.microsoft.com/office/powerpoint/2010/main" val="429221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6BFE117-87EF-44D4-9827-CFC2436E325D}" type="datetimeFigureOut">
              <a:rPr lang="es-MX" smtClean="0"/>
              <a:t>19/08/2021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CC25047-DFC5-4AA5-89AA-0C54BD3581C7}" type="slidenum">
              <a:rPr lang="es-MX" smtClean="0"/>
              <a:t>‹Nº›</a:t>
            </a:fld>
            <a:endParaRPr lang="es-MX"/>
          </a:p>
        </p:txBody>
      </p:sp>
    </p:spTree>
    <p:extLst>
      <p:ext uri="{BB962C8B-B14F-4D97-AF65-F5344CB8AC3E}">
        <p14:creationId xmlns:p14="http://schemas.microsoft.com/office/powerpoint/2010/main" val="349633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6BFE117-87EF-44D4-9827-CFC2436E325D}" type="datetimeFigureOut">
              <a:rPr lang="es-MX" smtClean="0"/>
              <a:t>19/08/2021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CC25047-DFC5-4AA5-89AA-0C54BD3581C7}" type="slidenum">
              <a:rPr lang="es-MX" smtClean="0"/>
              <a:t>‹Nº›</a:t>
            </a:fld>
            <a:endParaRPr lang="es-MX"/>
          </a:p>
        </p:txBody>
      </p:sp>
    </p:spTree>
    <p:extLst>
      <p:ext uri="{BB962C8B-B14F-4D97-AF65-F5344CB8AC3E}">
        <p14:creationId xmlns:p14="http://schemas.microsoft.com/office/powerpoint/2010/main" val="2694640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FE117-87EF-44D4-9827-CFC2436E325D}" type="datetimeFigureOut">
              <a:rPr lang="es-MX" smtClean="0"/>
              <a:t>19/08/2021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5047-DFC5-4AA5-89AA-0C54BD3581C7}" type="slidenum">
              <a:rPr lang="es-MX" smtClean="0"/>
              <a:t>‹Nº›</a:t>
            </a:fld>
            <a:endParaRPr lang="es-MX"/>
          </a:p>
        </p:txBody>
      </p:sp>
    </p:spTree>
    <p:extLst>
      <p:ext uri="{BB962C8B-B14F-4D97-AF65-F5344CB8AC3E}">
        <p14:creationId xmlns:p14="http://schemas.microsoft.com/office/powerpoint/2010/main" val="2745877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795990"/>
            <a:ext cx="9144000" cy="2387600"/>
          </a:xfrm>
        </p:spPr>
        <p:txBody>
          <a:bodyPr/>
          <a:lstStyle/>
          <a:p>
            <a:r>
              <a:rPr lang="es-MX" dirty="0" smtClean="0"/>
              <a:t>Sistema de Gestión para Organizaciones Educativas</a:t>
            </a:r>
            <a:endParaRPr lang="es-MX" dirty="0"/>
          </a:p>
        </p:txBody>
      </p:sp>
      <p:sp>
        <p:nvSpPr>
          <p:cNvPr id="3" name="Subtítulo 2"/>
          <p:cNvSpPr>
            <a:spLocks noGrp="1"/>
          </p:cNvSpPr>
          <p:nvPr>
            <p:ph type="subTitle" idx="1"/>
          </p:nvPr>
        </p:nvSpPr>
        <p:spPr>
          <a:xfrm>
            <a:off x="1524000" y="4184709"/>
            <a:ext cx="9144000" cy="1655762"/>
          </a:xfrm>
        </p:spPr>
        <p:txBody>
          <a:bodyPr/>
          <a:lstStyle/>
          <a:p>
            <a:r>
              <a:rPr lang="es-MX" dirty="0"/>
              <a:t>A</a:t>
            </a:r>
            <a:r>
              <a:rPr lang="es-MX" dirty="0" smtClean="0"/>
              <a:t>nálisis e interpretación del ISO 21001:2018 </a:t>
            </a:r>
          </a:p>
          <a:p>
            <a:r>
              <a:rPr lang="es-MX" dirty="0" smtClean="0"/>
              <a:t> </a:t>
            </a:r>
            <a:endParaRPr lang="es-MX" dirty="0"/>
          </a:p>
        </p:txBody>
      </p:sp>
      <p:pic>
        <p:nvPicPr>
          <p:cNvPr id="4" name="Imagen 3"/>
          <p:cNvPicPr>
            <a:picLocks noChangeAspect="1"/>
          </p:cNvPicPr>
          <p:nvPr/>
        </p:nvPicPr>
        <p:blipFill>
          <a:blip r:embed="rId2"/>
          <a:stretch>
            <a:fillRect/>
          </a:stretch>
        </p:blipFill>
        <p:spPr>
          <a:xfrm>
            <a:off x="809625" y="579921"/>
            <a:ext cx="1223435" cy="820507"/>
          </a:xfrm>
          <a:prstGeom prst="rect">
            <a:avLst/>
          </a:prstGeom>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10418618" y="369253"/>
            <a:ext cx="963757" cy="1030056"/>
          </a:xfrm>
          <a:prstGeom prst="rect">
            <a:avLst/>
          </a:prstGeom>
        </p:spPr>
      </p:pic>
      <p:sp>
        <p:nvSpPr>
          <p:cNvPr id="6" name="CuadroTexto 5"/>
          <p:cNvSpPr txBox="1"/>
          <p:nvPr/>
        </p:nvSpPr>
        <p:spPr>
          <a:xfrm>
            <a:off x="2867891" y="369253"/>
            <a:ext cx="6248400" cy="861774"/>
          </a:xfrm>
          <a:prstGeom prst="rect">
            <a:avLst/>
          </a:prstGeom>
          <a:noFill/>
        </p:spPr>
        <p:txBody>
          <a:bodyPr wrap="square" rtlCol="0">
            <a:spAutoFit/>
          </a:bodyPr>
          <a:lstStyle/>
          <a:p>
            <a:pPr algn="ctr"/>
            <a:r>
              <a:rPr lang="es-MX" sz="1600" dirty="0" smtClean="0"/>
              <a:t>Secretaría de Educación Pública</a:t>
            </a:r>
          </a:p>
          <a:p>
            <a:pPr algn="ctr"/>
            <a:r>
              <a:rPr lang="es-MX" sz="1600" dirty="0" smtClean="0"/>
              <a:t>Universidad Pedagógica Nacional</a:t>
            </a:r>
          </a:p>
          <a:p>
            <a:pPr algn="ctr"/>
            <a:r>
              <a:rPr lang="es-MX" sz="1600" dirty="0" smtClean="0"/>
              <a:t>Unidad UPN 099 CDMX, Poniente</a:t>
            </a:r>
            <a:endParaRPr lang="es-MX" sz="1600" dirty="0"/>
          </a:p>
        </p:txBody>
      </p:sp>
      <p:sp>
        <p:nvSpPr>
          <p:cNvPr id="7" name="CuadroTexto 6"/>
          <p:cNvSpPr txBox="1"/>
          <p:nvPr/>
        </p:nvSpPr>
        <p:spPr>
          <a:xfrm>
            <a:off x="6594764" y="5140036"/>
            <a:ext cx="4890654" cy="369332"/>
          </a:xfrm>
          <a:prstGeom prst="rect">
            <a:avLst/>
          </a:prstGeom>
          <a:noFill/>
        </p:spPr>
        <p:txBody>
          <a:bodyPr wrap="square" rtlCol="0">
            <a:spAutoFit/>
          </a:bodyPr>
          <a:lstStyle/>
          <a:p>
            <a:pPr algn="r"/>
            <a:r>
              <a:rPr lang="es-MX" dirty="0" smtClean="0"/>
              <a:t>CDMX, 21 de agosto de 2021</a:t>
            </a:r>
            <a:endParaRPr lang="es-MX" dirty="0"/>
          </a:p>
        </p:txBody>
      </p:sp>
    </p:spTree>
    <p:extLst>
      <p:ext uri="{BB962C8B-B14F-4D97-AF65-F5344CB8AC3E}">
        <p14:creationId xmlns:p14="http://schemas.microsoft.com/office/powerpoint/2010/main" val="2401876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7106" t="29072" r="26893" b="8807"/>
          <a:stretch/>
        </p:blipFill>
        <p:spPr>
          <a:xfrm>
            <a:off x="1911927" y="235527"/>
            <a:ext cx="8412071" cy="63869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45967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Alcance</a:t>
            </a:r>
            <a:endParaRPr lang="es-MX" dirty="0"/>
          </a:p>
        </p:txBody>
      </p:sp>
      <p:sp>
        <p:nvSpPr>
          <p:cNvPr id="3" name="Marcador de contenido 2"/>
          <p:cNvSpPr>
            <a:spLocks noGrp="1"/>
          </p:cNvSpPr>
          <p:nvPr>
            <p:ph idx="1"/>
          </p:nvPr>
        </p:nvSpPr>
        <p:spPr/>
        <p:txBody>
          <a:bodyPr/>
          <a:lstStyle/>
          <a:p>
            <a:endParaRPr lang="es-MX" dirty="0" smtClean="0"/>
          </a:p>
          <a:p>
            <a:r>
              <a:rPr lang="es-MX" dirty="0" smtClean="0"/>
              <a:t>El alcance del Sistema de Gestión para Organizaciones Educativas (SEOE), bajo la Norma ISO 21001: 2018 </a:t>
            </a:r>
            <a:r>
              <a:rPr lang="es-MX" b="1" dirty="0" smtClean="0"/>
              <a:t>aplica a los Procesos de Enseñanza-Aprendizaje de la Licenciatura en Educación Preescolar </a:t>
            </a:r>
            <a:r>
              <a:rPr lang="es-MX" dirty="0" smtClean="0"/>
              <a:t>(Plan 2008) , de la Unidad UPN 099 CDMX, Poniente, con una retención del 80.85%, una eficiencia terminal del 89.74% y un impacto inmediato en el desempeño del docente-estudiante en los planteles de Educación Básica.</a:t>
            </a:r>
          </a:p>
          <a:p>
            <a:endParaRPr lang="es-MX" dirty="0"/>
          </a:p>
        </p:txBody>
      </p:sp>
    </p:spTree>
    <p:extLst>
      <p:ext uri="{BB962C8B-B14F-4D97-AF65-F5344CB8AC3E}">
        <p14:creationId xmlns:p14="http://schemas.microsoft.com/office/powerpoint/2010/main" val="877147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9916" y="2988010"/>
            <a:ext cx="2723147" cy="1325563"/>
          </a:xfrm>
        </p:spPr>
        <p:txBody>
          <a:bodyPr>
            <a:normAutofit/>
          </a:bodyPr>
          <a:lstStyle/>
          <a:p>
            <a:r>
              <a:rPr lang="es-MX" sz="4000" dirty="0" smtClean="0"/>
              <a:t>Objetivos de Gestión</a:t>
            </a:r>
            <a:endParaRPr lang="es-MX" sz="40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63407338"/>
              </p:ext>
            </p:extLst>
          </p:nvPr>
        </p:nvGraphicFramePr>
        <p:xfrm>
          <a:off x="3838073" y="96250"/>
          <a:ext cx="7866568" cy="6653465"/>
        </p:xfrm>
        <a:graphic>
          <a:graphicData uri="http://schemas.openxmlformats.org/drawingml/2006/table">
            <a:tbl>
              <a:tblPr firstRow="1" firstCol="1" bandRow="1">
                <a:tableStyleId>{5C22544A-7EE6-4342-B048-85BDC9FD1C3A}</a:tableStyleId>
              </a:tblPr>
              <a:tblGrid>
                <a:gridCol w="1526383">
                  <a:extLst>
                    <a:ext uri="{9D8B030D-6E8A-4147-A177-3AD203B41FA5}">
                      <a16:colId xmlns:a16="http://schemas.microsoft.com/office/drawing/2014/main" val="3453738563"/>
                    </a:ext>
                  </a:extLst>
                </a:gridCol>
                <a:gridCol w="1606867">
                  <a:extLst>
                    <a:ext uri="{9D8B030D-6E8A-4147-A177-3AD203B41FA5}">
                      <a16:colId xmlns:a16="http://schemas.microsoft.com/office/drawing/2014/main" val="1798312626"/>
                    </a:ext>
                  </a:extLst>
                </a:gridCol>
                <a:gridCol w="1606867">
                  <a:extLst>
                    <a:ext uri="{9D8B030D-6E8A-4147-A177-3AD203B41FA5}">
                      <a16:colId xmlns:a16="http://schemas.microsoft.com/office/drawing/2014/main" val="3062850260"/>
                    </a:ext>
                  </a:extLst>
                </a:gridCol>
                <a:gridCol w="1205009">
                  <a:extLst>
                    <a:ext uri="{9D8B030D-6E8A-4147-A177-3AD203B41FA5}">
                      <a16:colId xmlns:a16="http://schemas.microsoft.com/office/drawing/2014/main" val="2449015988"/>
                    </a:ext>
                  </a:extLst>
                </a:gridCol>
                <a:gridCol w="960721">
                  <a:extLst>
                    <a:ext uri="{9D8B030D-6E8A-4147-A177-3AD203B41FA5}">
                      <a16:colId xmlns:a16="http://schemas.microsoft.com/office/drawing/2014/main" val="2388403183"/>
                    </a:ext>
                  </a:extLst>
                </a:gridCol>
                <a:gridCol w="960721">
                  <a:extLst>
                    <a:ext uri="{9D8B030D-6E8A-4147-A177-3AD203B41FA5}">
                      <a16:colId xmlns:a16="http://schemas.microsoft.com/office/drawing/2014/main" val="4157383112"/>
                    </a:ext>
                  </a:extLst>
                </a:gridCol>
              </a:tblGrid>
              <a:tr h="646713">
                <a:tc>
                  <a:txBody>
                    <a:bodyPr/>
                    <a:lstStyle/>
                    <a:p>
                      <a:pPr algn="ctr">
                        <a:lnSpc>
                          <a:spcPct val="107000"/>
                        </a:lnSpc>
                        <a:spcAft>
                          <a:spcPts val="0"/>
                        </a:spcAft>
                      </a:pPr>
                      <a:r>
                        <a:rPr lang="es-ES" sz="800">
                          <a:effectLst/>
                        </a:rPr>
                        <a:t>Objetivo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800">
                          <a:effectLst/>
                        </a:rPr>
                        <a:t>Indicador</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800">
                          <a:effectLst/>
                        </a:rPr>
                        <a:t>Meta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800">
                          <a:effectLst/>
                        </a:rPr>
                        <a:t>Frecuencia de monitoreo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800">
                          <a:effectLst/>
                        </a:rPr>
                        <a:t>Registro de resultado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tabLst>
                          <a:tab pos="1005205" algn="l"/>
                        </a:tabLst>
                      </a:pPr>
                      <a:r>
                        <a:rPr lang="es-ES" sz="800">
                          <a:effectLst/>
                        </a:rPr>
                        <a:t>Responsable</a:t>
                      </a:r>
                      <a:endParaRPr lang="es-MX" sz="900">
                        <a:effectLst/>
                      </a:endParaRPr>
                    </a:p>
                    <a:p>
                      <a:pPr algn="ctr">
                        <a:lnSpc>
                          <a:spcPct val="107000"/>
                        </a:lnSpc>
                        <a:spcAft>
                          <a:spcPts val="0"/>
                        </a:spcAft>
                      </a:pPr>
                      <a:r>
                        <a:rPr lang="es-ES" sz="800">
                          <a:effectLst/>
                        </a:rPr>
                        <a:t>de medición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extLst>
                  <a:ext uri="{0D108BD9-81ED-4DB2-BD59-A6C34878D82A}">
                    <a16:rowId xmlns:a16="http://schemas.microsoft.com/office/drawing/2014/main" val="1820576059"/>
                  </a:ext>
                </a:extLst>
              </a:tr>
              <a:tr h="821958">
                <a:tc rowSpan="2">
                  <a:txBody>
                    <a:bodyPr/>
                    <a:lstStyle/>
                    <a:p>
                      <a:pPr algn="ctr">
                        <a:lnSpc>
                          <a:spcPct val="107000"/>
                        </a:lnSpc>
                        <a:spcAft>
                          <a:spcPts val="0"/>
                        </a:spcAft>
                      </a:pPr>
                      <a:r>
                        <a:rPr lang="es-ES" sz="700" dirty="0">
                          <a:effectLst/>
                        </a:rPr>
                        <a:t>Apoyar  en la formación, superación y actualización de Profesionales de la educación en el área de impacto geográfico del D.F.</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Número de titulados por año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Aportar por lo menos 80 titulados por año con base en las diferentes modalidades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Trimestral</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Informe ejecutivo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Alta Dirección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extLst>
                  <a:ext uri="{0D108BD9-81ED-4DB2-BD59-A6C34878D82A}">
                    <a16:rowId xmlns:a16="http://schemas.microsoft.com/office/drawing/2014/main" val="627054475"/>
                  </a:ext>
                </a:extLst>
              </a:tr>
              <a:tr h="597788">
                <a:tc vMerge="1">
                  <a:txBody>
                    <a:bodyPr/>
                    <a:lstStyle/>
                    <a:p>
                      <a:endParaRPr lang="es-MX"/>
                    </a:p>
                  </a:txBody>
                  <a:tcPr/>
                </a:tc>
                <a:tc>
                  <a:txBody>
                    <a:bodyPr/>
                    <a:lstStyle/>
                    <a:p>
                      <a:pPr algn="ctr">
                        <a:lnSpc>
                          <a:spcPct val="107000"/>
                        </a:lnSpc>
                        <a:spcAft>
                          <a:spcPts val="0"/>
                        </a:spcAft>
                      </a:pPr>
                      <a:r>
                        <a:rPr lang="es-ES" sz="700">
                          <a:effectLst/>
                        </a:rPr>
                        <a:t>Número de matriculados por año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Mantener la matrícula en un 75%</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Mensual</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Informe de avance programático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Alta Dirección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extLst>
                  <a:ext uri="{0D108BD9-81ED-4DB2-BD59-A6C34878D82A}">
                    <a16:rowId xmlns:a16="http://schemas.microsoft.com/office/drawing/2014/main" val="1262835398"/>
                  </a:ext>
                </a:extLst>
              </a:tr>
              <a:tr h="597788">
                <a:tc>
                  <a:txBody>
                    <a:bodyPr/>
                    <a:lstStyle/>
                    <a:p>
                      <a:pPr algn="ctr">
                        <a:lnSpc>
                          <a:spcPct val="107000"/>
                        </a:lnSpc>
                        <a:spcAft>
                          <a:spcPts val="0"/>
                        </a:spcAft>
                      </a:pPr>
                      <a:r>
                        <a:rPr lang="es-ES" sz="700">
                          <a:effectLst/>
                        </a:rPr>
                        <a:t>Divulgar el producto de  investigaciones realizadas en la Unidad</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Planeación y desarrollo de investigaciones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dirty="0">
                          <a:effectLst/>
                        </a:rPr>
                        <a:t>Una publicación al año</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Trimestral</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Publicación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Alta Dirección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extLst>
                  <a:ext uri="{0D108BD9-81ED-4DB2-BD59-A6C34878D82A}">
                    <a16:rowId xmlns:a16="http://schemas.microsoft.com/office/drawing/2014/main" val="288957384"/>
                  </a:ext>
                </a:extLst>
              </a:tr>
              <a:tr h="670625">
                <a:tc>
                  <a:txBody>
                    <a:bodyPr/>
                    <a:lstStyle/>
                    <a:p>
                      <a:pPr algn="ctr">
                        <a:lnSpc>
                          <a:spcPct val="107000"/>
                        </a:lnSpc>
                        <a:spcAft>
                          <a:spcPts val="0"/>
                        </a:spcAft>
                      </a:pPr>
                      <a:r>
                        <a:rPr lang="es-ES" sz="700">
                          <a:effectLst/>
                        </a:rPr>
                        <a:t>Divulgar trabajos académicos de la Comunidad Universitaria de la Unidad</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Respuesta a  la convocatoria para publicar en la Revista Digital Eulogos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Contar con  aportaciones del alumnado y plantilla docente, dos trimestres anteriores a la publicación  de la revista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Cuatrimestral</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Publicación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Coordinado de Difusión y Extensión Universitaria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extLst>
                  <a:ext uri="{0D108BD9-81ED-4DB2-BD59-A6C34878D82A}">
                    <a16:rowId xmlns:a16="http://schemas.microsoft.com/office/drawing/2014/main" val="2957673170"/>
                  </a:ext>
                </a:extLst>
              </a:tr>
              <a:tr h="1323984">
                <a:tc>
                  <a:txBody>
                    <a:bodyPr/>
                    <a:lstStyle/>
                    <a:p>
                      <a:pPr algn="ctr">
                        <a:lnSpc>
                          <a:spcPct val="107000"/>
                        </a:lnSpc>
                        <a:spcAft>
                          <a:spcPts val="0"/>
                        </a:spcAft>
                      </a:pPr>
                      <a:r>
                        <a:rPr lang="es-ES" sz="700">
                          <a:effectLst/>
                        </a:rPr>
                        <a:t>Cumplimiento de la Planeación didáctica y ejecución del procesos de Enseñanza-Aprendizaje</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 </a:t>
                      </a:r>
                      <a:endParaRPr lang="es-MX" sz="900">
                        <a:effectLst/>
                      </a:endParaRPr>
                    </a:p>
                    <a:p>
                      <a:pPr algn="ctr">
                        <a:lnSpc>
                          <a:spcPct val="107000"/>
                        </a:lnSpc>
                        <a:spcAft>
                          <a:spcPts val="0"/>
                        </a:spcAft>
                      </a:pPr>
                      <a:r>
                        <a:rPr lang="es-ES" sz="700">
                          <a:effectLst/>
                        </a:rPr>
                        <a:t>Diagnóstico, Planeación Didáctica, Ejecución del Proceso de Enseñanza-Aprendizaje,  Evaluación Formativa y Final, Reporte Final de Curso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Cumplimiento del 100% de la Planeación didáctica y ejecución del procesos de Enseñanza-Aprendizaje</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Por periodo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 </a:t>
                      </a:r>
                      <a:endParaRPr lang="es-MX" sz="900">
                        <a:effectLst/>
                      </a:endParaRPr>
                    </a:p>
                    <a:p>
                      <a:pPr algn="ctr">
                        <a:lnSpc>
                          <a:spcPct val="107000"/>
                        </a:lnSpc>
                        <a:spcAft>
                          <a:spcPts val="0"/>
                        </a:spcAft>
                      </a:pPr>
                      <a:r>
                        <a:rPr lang="es-ES" sz="700">
                          <a:effectLst/>
                        </a:rPr>
                        <a:t>Avance Programático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 </a:t>
                      </a:r>
                      <a:endParaRPr lang="es-MX" sz="900">
                        <a:effectLst/>
                      </a:endParaRPr>
                    </a:p>
                    <a:p>
                      <a:pPr algn="ctr">
                        <a:lnSpc>
                          <a:spcPct val="107000"/>
                        </a:lnSpc>
                        <a:spcAft>
                          <a:spcPts val="0"/>
                        </a:spcAft>
                      </a:pPr>
                      <a:r>
                        <a:rPr lang="es-ES" sz="700">
                          <a:effectLst/>
                        </a:rPr>
                        <a:t>Alta Dirección/ Coordinaciones de Licenciatura y Maestría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extLst>
                  <a:ext uri="{0D108BD9-81ED-4DB2-BD59-A6C34878D82A}">
                    <a16:rowId xmlns:a16="http://schemas.microsoft.com/office/drawing/2014/main" val="3658339344"/>
                  </a:ext>
                </a:extLst>
              </a:tr>
              <a:tr h="1323984">
                <a:tc>
                  <a:txBody>
                    <a:bodyPr/>
                    <a:lstStyle/>
                    <a:p>
                      <a:pPr algn="ctr">
                        <a:lnSpc>
                          <a:spcPct val="107000"/>
                        </a:lnSpc>
                        <a:spcAft>
                          <a:spcPts val="0"/>
                        </a:spcAft>
                      </a:pPr>
                      <a:r>
                        <a:rPr lang="es-ES" sz="700" dirty="0">
                          <a:effectLst/>
                        </a:rPr>
                        <a:t>Evaluación del Proceso Aprendizaje</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No. de alumnos aprobados/ No. de alumnos inscritos en el grupo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Por  lo menos que aprueben el 90% de los alumnos por grupo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Por periodo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Acta de Evaluaciones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Asesores con grupo</a:t>
                      </a:r>
                      <a:endParaRPr lang="es-MX" sz="900">
                        <a:effectLst/>
                      </a:endParaRPr>
                    </a:p>
                    <a:p>
                      <a:pPr algn="ctr">
                        <a:lnSpc>
                          <a:spcPct val="107000"/>
                        </a:lnSpc>
                        <a:spcAft>
                          <a:spcPts val="0"/>
                        </a:spcAft>
                      </a:pPr>
                      <a:r>
                        <a:rPr lang="es-ES" sz="700">
                          <a:effectLst/>
                        </a:rPr>
                        <a:t>Dirección/ Servicios Escolares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extLst>
                  <a:ext uri="{0D108BD9-81ED-4DB2-BD59-A6C34878D82A}">
                    <a16:rowId xmlns:a16="http://schemas.microsoft.com/office/drawing/2014/main" val="1288323694"/>
                  </a:ext>
                </a:extLst>
              </a:tr>
              <a:tr h="670625">
                <a:tc>
                  <a:txBody>
                    <a:bodyPr/>
                    <a:lstStyle/>
                    <a:p>
                      <a:pPr algn="ctr">
                        <a:lnSpc>
                          <a:spcPct val="107000"/>
                        </a:lnSpc>
                        <a:spcAft>
                          <a:spcPts val="0"/>
                        </a:spcAft>
                      </a:pPr>
                      <a:r>
                        <a:rPr lang="es-ES" sz="700">
                          <a:effectLst/>
                        </a:rPr>
                        <a:t>Conocer el grado de satisfacción del alumnado en relación con el servicio que se ofrece en esta Unidad UPN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Análisis de la información que arroje la aplicación de la Encuesta de Satisfacción del Cliente</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Alcanzar el máximo puntaje de desempeño docente frente a grupo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Anual</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a:effectLst/>
                        </a:rPr>
                        <a:t>Reporte del análisis de los datos y su graficación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tc>
                  <a:txBody>
                    <a:bodyPr/>
                    <a:lstStyle/>
                    <a:p>
                      <a:pPr algn="ctr">
                        <a:lnSpc>
                          <a:spcPct val="107000"/>
                        </a:lnSpc>
                        <a:spcAft>
                          <a:spcPts val="0"/>
                        </a:spcAft>
                      </a:pPr>
                      <a:r>
                        <a:rPr lang="es-ES" sz="700" dirty="0">
                          <a:effectLst/>
                        </a:rPr>
                        <a:t>Alta Dirección con apoyo del Analista y Programa SPSS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43" marR="53443" marT="0" marB="0" anchor="ctr"/>
                </a:tc>
                <a:extLst>
                  <a:ext uri="{0D108BD9-81ED-4DB2-BD59-A6C34878D82A}">
                    <a16:rowId xmlns:a16="http://schemas.microsoft.com/office/drawing/2014/main" val="245322646"/>
                  </a:ext>
                </a:extLst>
              </a:tr>
            </a:tbl>
          </a:graphicData>
        </a:graphic>
      </p:graphicFrame>
    </p:spTree>
    <p:extLst>
      <p:ext uri="{BB962C8B-B14F-4D97-AF65-F5344CB8AC3E}">
        <p14:creationId xmlns:p14="http://schemas.microsoft.com/office/powerpoint/2010/main" val="1939755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0284" y="1162843"/>
            <a:ext cx="10515600" cy="1325563"/>
          </a:xfrm>
        </p:spPr>
        <p:txBody>
          <a:bodyPr>
            <a:normAutofit/>
          </a:bodyPr>
          <a:lstStyle/>
          <a:p>
            <a:r>
              <a:rPr lang="es-MX" sz="4000" dirty="0" smtClean="0"/>
              <a:t>Política de Gestión</a:t>
            </a:r>
            <a:endParaRPr lang="es-MX" sz="4000" dirty="0"/>
          </a:p>
        </p:txBody>
      </p:sp>
      <p:sp>
        <p:nvSpPr>
          <p:cNvPr id="3" name="Marcador de contenido 2"/>
          <p:cNvSpPr>
            <a:spLocks noGrp="1"/>
          </p:cNvSpPr>
          <p:nvPr>
            <p:ph idx="1"/>
          </p:nvPr>
        </p:nvSpPr>
        <p:spPr/>
        <p:txBody>
          <a:bodyPr>
            <a:normAutofit/>
          </a:bodyPr>
          <a:lstStyle/>
          <a:p>
            <a:endParaRPr lang="es-MX" sz="1800" dirty="0"/>
          </a:p>
          <a:p>
            <a:pPr marL="0" indent="0">
              <a:buNone/>
            </a:pPr>
            <a:endParaRPr lang="es-MX" sz="1800" dirty="0"/>
          </a:p>
          <a:p>
            <a:pPr marL="0" indent="0">
              <a:buNone/>
            </a:pPr>
            <a:endParaRPr lang="es-MX" sz="1800" dirty="0" smtClean="0"/>
          </a:p>
          <a:p>
            <a:r>
              <a:rPr lang="es-MX" sz="2400" dirty="0"/>
              <a:t>La Política de Gestión para Organizaciones Educativas de la Unidad UPN 099 Ciudad de México, Poniente se manifiesta mediante nuestro </a:t>
            </a:r>
            <a:r>
              <a:rPr lang="es-MX" sz="2400" b="1" dirty="0"/>
              <a:t>firme compromiso de satisfacer plenamente los requisitos de formación y actualización profesional </a:t>
            </a:r>
            <a:r>
              <a:rPr lang="es-MX" sz="2400" dirty="0"/>
              <a:t>de los docentes-estudiantes y  las expectativas de las partes interesadas, desempeñando esta tarea con responsabilidad social, tomando en cuenta el desarrollo educativo, científico y te</a:t>
            </a:r>
            <a:r>
              <a:rPr lang="es-MX" sz="2400" b="1" dirty="0"/>
              <a:t>cn</a:t>
            </a:r>
            <a:r>
              <a:rPr lang="es-MX" sz="2400" dirty="0"/>
              <a:t>ológico, bajo el compromiso de gestionar la propiedad intelectual, todo ello con el propósito  de una mejora continua.</a:t>
            </a:r>
          </a:p>
          <a:p>
            <a:endParaRPr lang="es-MX" sz="1800" dirty="0"/>
          </a:p>
        </p:txBody>
      </p:sp>
    </p:spTree>
    <p:extLst>
      <p:ext uri="{BB962C8B-B14F-4D97-AF65-F5344CB8AC3E}">
        <p14:creationId xmlns:p14="http://schemas.microsoft.com/office/powerpoint/2010/main" val="2128177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583949"/>
            <a:ext cx="10515600" cy="1325563"/>
          </a:xfrm>
        </p:spPr>
        <p:txBody>
          <a:bodyPr>
            <a:normAutofit/>
          </a:bodyPr>
          <a:lstStyle/>
          <a:p>
            <a:r>
              <a:rPr lang="es-MX" sz="3600" b="1" i="1" dirty="0" smtClean="0"/>
              <a:t>Misión de la Unidad UPN 099 CDMX, Poniente </a:t>
            </a:r>
            <a:endParaRPr lang="es-MX" sz="3600" dirty="0"/>
          </a:p>
        </p:txBody>
      </p:sp>
      <p:sp>
        <p:nvSpPr>
          <p:cNvPr id="3" name="Marcador de contenido 2"/>
          <p:cNvSpPr>
            <a:spLocks noGrp="1"/>
          </p:cNvSpPr>
          <p:nvPr>
            <p:ph idx="1"/>
          </p:nvPr>
        </p:nvSpPr>
        <p:spPr/>
        <p:txBody>
          <a:bodyPr>
            <a:normAutofit/>
          </a:bodyPr>
          <a:lstStyle/>
          <a:p>
            <a:endParaRPr lang="es-MX" sz="2000" dirty="0"/>
          </a:p>
          <a:p>
            <a:endParaRPr lang="es-MX" sz="2000" dirty="0" smtClean="0"/>
          </a:p>
          <a:p>
            <a:pPr marL="0" indent="0">
              <a:buNone/>
            </a:pPr>
            <a:r>
              <a:rPr lang="es-MX" sz="2400" b="1" dirty="0"/>
              <a:t> </a:t>
            </a:r>
            <a:endParaRPr lang="es-MX" sz="2400" dirty="0"/>
          </a:p>
          <a:p>
            <a:pPr marL="0" indent="0">
              <a:buNone/>
            </a:pPr>
            <a:endParaRPr lang="es-MX" sz="2400" dirty="0"/>
          </a:p>
          <a:p>
            <a:r>
              <a:rPr lang="es-MX" sz="2400" dirty="0"/>
              <a:t>La Unidad UPN 099 CDMX, Poniente es una Institución Pública de Educación Superior que presta  servicios de </a:t>
            </a:r>
            <a:r>
              <a:rPr lang="es-MX" sz="2400" b="1" dirty="0"/>
              <a:t>calidad académica para un desarrollo e incremento del capital pedagógico entre docentes- estudiantes de </a:t>
            </a:r>
            <a:r>
              <a:rPr lang="es-MX" sz="2400" b="1" dirty="0" smtClean="0"/>
              <a:t>Educación </a:t>
            </a:r>
            <a:r>
              <a:rPr lang="es-MX" sz="2400" b="1" dirty="0"/>
              <a:t>Básica de la Ciudad de México</a:t>
            </a:r>
            <a:r>
              <a:rPr lang="es-MX" sz="2400" dirty="0"/>
              <a:t> y se distingue por su vocación social, compromiso ético con la justicia, equidad e inclusión.</a:t>
            </a:r>
          </a:p>
          <a:p>
            <a:endParaRPr lang="es-MX" sz="2000" dirty="0"/>
          </a:p>
        </p:txBody>
      </p:sp>
    </p:spTree>
    <p:extLst>
      <p:ext uri="{BB962C8B-B14F-4D97-AF65-F5344CB8AC3E}">
        <p14:creationId xmlns:p14="http://schemas.microsoft.com/office/powerpoint/2010/main" val="4024080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3979" y="1002799"/>
            <a:ext cx="10515600" cy="1325563"/>
          </a:xfrm>
        </p:spPr>
        <p:txBody>
          <a:bodyPr>
            <a:normAutofit/>
          </a:bodyPr>
          <a:lstStyle/>
          <a:p>
            <a:r>
              <a:rPr lang="es-MX" sz="3600" b="1" i="1" dirty="0" smtClean="0"/>
              <a:t>Visión de la Unidad UPN 099 CDMX, Poniente </a:t>
            </a:r>
            <a:r>
              <a:rPr lang="es-MX" sz="3600" dirty="0" smtClean="0"/>
              <a:t/>
            </a:r>
            <a:br>
              <a:rPr lang="es-MX" sz="3600" dirty="0" smtClean="0"/>
            </a:br>
            <a:endParaRPr lang="es-MX" sz="3600" dirty="0"/>
          </a:p>
        </p:txBody>
      </p:sp>
      <p:sp>
        <p:nvSpPr>
          <p:cNvPr id="3" name="Marcador de contenido 2"/>
          <p:cNvSpPr>
            <a:spLocks noGrp="1"/>
          </p:cNvSpPr>
          <p:nvPr>
            <p:ph idx="1"/>
          </p:nvPr>
        </p:nvSpPr>
        <p:spPr>
          <a:xfrm>
            <a:off x="753979" y="2643772"/>
            <a:ext cx="10515600" cy="4351338"/>
          </a:xfrm>
        </p:spPr>
        <p:txBody>
          <a:bodyPr>
            <a:normAutofit/>
          </a:bodyPr>
          <a:lstStyle/>
          <a:p>
            <a:endParaRPr lang="es-MX" sz="2400" dirty="0"/>
          </a:p>
          <a:p>
            <a:r>
              <a:rPr lang="es-MX" sz="2400" dirty="0" smtClean="0"/>
              <a:t>La </a:t>
            </a:r>
            <a:r>
              <a:rPr lang="es-MX" sz="2400" dirty="0"/>
              <a:t>Unidad UPN 099 CDMX, Poniente es una Institución Pública de Educación Superior cuya visión es </a:t>
            </a:r>
            <a:r>
              <a:rPr lang="es-MX" sz="2400" b="1" dirty="0"/>
              <a:t>ser líder en el contexto educativo nacional e internacional debido a la calidad y pertinencia de su oferta educativa</a:t>
            </a:r>
            <a:r>
              <a:rPr lang="es-MX" sz="2400" dirty="0"/>
              <a:t>, capacidad de intervención y gestión en la profesionalización docente. Se distingue por su vocación social, compromiso ético con la justicia, equidad e inclusión. </a:t>
            </a:r>
          </a:p>
        </p:txBody>
      </p:sp>
    </p:spTree>
    <p:extLst>
      <p:ext uri="{BB962C8B-B14F-4D97-AF65-F5344CB8AC3E}">
        <p14:creationId xmlns:p14="http://schemas.microsoft.com/office/powerpoint/2010/main" val="3739364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129598"/>
            <a:ext cx="10515600" cy="1325563"/>
          </a:xfrm>
        </p:spPr>
        <p:txBody>
          <a:bodyPr>
            <a:normAutofit/>
          </a:bodyPr>
          <a:lstStyle/>
          <a:p>
            <a:r>
              <a:rPr lang="es-MX" sz="3200" dirty="0"/>
              <a:t>Clasificación de los Requisitos del ISO 21001:2018 </a:t>
            </a:r>
            <a:br>
              <a:rPr lang="es-MX" sz="3200" dirty="0"/>
            </a:br>
            <a:r>
              <a:rPr lang="es-MX" sz="3200" dirty="0"/>
              <a:t>en Globales y Focales</a:t>
            </a:r>
          </a:p>
        </p:txBody>
      </p:sp>
      <p:pic>
        <p:nvPicPr>
          <p:cNvPr id="4" name="Marcador de contenido 3"/>
          <p:cNvPicPr>
            <a:picLocks noGrp="1" noChangeAspect="1"/>
          </p:cNvPicPr>
          <p:nvPr>
            <p:ph idx="1"/>
          </p:nvPr>
        </p:nvPicPr>
        <p:blipFill rotWithShape="1">
          <a:blip r:embed="rId2"/>
          <a:srcRect l="24908" t="25811" r="28165" b="17628"/>
          <a:stretch/>
        </p:blipFill>
        <p:spPr>
          <a:xfrm>
            <a:off x="1568430" y="1178435"/>
            <a:ext cx="8116673" cy="5500255"/>
          </a:xfrm>
          <a:prstGeom prst="rect">
            <a:avLst/>
          </a:prstGeom>
        </p:spPr>
      </p:pic>
    </p:spTree>
    <p:extLst>
      <p:ext uri="{BB962C8B-B14F-4D97-AF65-F5344CB8AC3E}">
        <p14:creationId xmlns:p14="http://schemas.microsoft.com/office/powerpoint/2010/main" val="3485569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3600" dirty="0" smtClean="0"/>
              <a:t>Clasificación de los Requerimientos del ISO 21001:2018 en Globales y Focales</a:t>
            </a:r>
            <a:endParaRPr lang="es-MX" sz="3600" dirty="0"/>
          </a:p>
        </p:txBody>
      </p:sp>
      <p:sp>
        <p:nvSpPr>
          <p:cNvPr id="3" name="Marcador de contenido 2"/>
          <p:cNvSpPr>
            <a:spLocks noGrp="1"/>
          </p:cNvSpPr>
          <p:nvPr>
            <p:ph idx="1"/>
          </p:nvPr>
        </p:nvSpPr>
        <p:spPr/>
        <p:txBody>
          <a:bodyPr/>
          <a:lstStyle/>
          <a:p>
            <a:endParaRPr lang="es-MX" dirty="0" smtClean="0"/>
          </a:p>
          <a:p>
            <a:endParaRPr lang="es-MX" dirty="0"/>
          </a:p>
          <a:p>
            <a:r>
              <a:rPr lang="es-MX" dirty="0" smtClean="0"/>
              <a:t>S</a:t>
            </a:r>
            <a:r>
              <a:rPr lang="es-MX" dirty="0" smtClean="0"/>
              <a:t>e tienen categorizados los requerimientos de la norma, en aquellos que afectan a todo el sistema, denominados ¨globales¨, y aquellos que sólo afectan a aspectos muy puntuales del SGOE, llamados “focales”. </a:t>
            </a:r>
          </a:p>
          <a:p>
            <a:endParaRPr lang="es-MX" dirty="0"/>
          </a:p>
        </p:txBody>
      </p:sp>
    </p:spTree>
    <p:extLst>
      <p:ext uri="{BB962C8B-B14F-4D97-AF65-F5344CB8AC3E}">
        <p14:creationId xmlns:p14="http://schemas.microsoft.com/office/powerpoint/2010/main" val="744372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716" y="0"/>
            <a:ext cx="4876801" cy="944730"/>
          </a:xfrm>
        </p:spPr>
        <p:txBody>
          <a:bodyPr>
            <a:normAutofit/>
          </a:bodyPr>
          <a:lstStyle/>
          <a:p>
            <a:r>
              <a:rPr lang="es-MX" sz="3200" dirty="0" smtClean="0"/>
              <a:t>Riesgos y oportunidades</a:t>
            </a:r>
            <a:endParaRPr lang="es-MX" sz="3200" dirty="0"/>
          </a:p>
        </p:txBody>
      </p:sp>
      <p:pic>
        <p:nvPicPr>
          <p:cNvPr id="6" name="Marcador de contenido 5"/>
          <p:cNvPicPr>
            <a:picLocks noGrp="1" noChangeAspect="1"/>
          </p:cNvPicPr>
          <p:nvPr>
            <p:ph idx="1"/>
          </p:nvPr>
        </p:nvPicPr>
        <p:blipFill rotWithShape="1">
          <a:blip r:embed="rId2"/>
          <a:srcRect l="15385" t="26341" r="15281" b="8681"/>
          <a:stretch/>
        </p:blipFill>
        <p:spPr>
          <a:xfrm>
            <a:off x="433137" y="794084"/>
            <a:ext cx="11508536" cy="6063916"/>
          </a:xfrm>
          <a:prstGeom prst="rect">
            <a:avLst/>
          </a:prstGeom>
        </p:spPr>
      </p:pic>
    </p:spTree>
    <p:extLst>
      <p:ext uri="{BB962C8B-B14F-4D97-AF65-F5344CB8AC3E}">
        <p14:creationId xmlns:p14="http://schemas.microsoft.com/office/powerpoint/2010/main" val="3608128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00062"/>
            <a:ext cx="10515600" cy="1325563"/>
          </a:xfrm>
        </p:spPr>
        <p:txBody>
          <a:bodyPr/>
          <a:lstStyle/>
          <a:p>
            <a:r>
              <a:rPr lang="es-MX" dirty="0" smtClean="0"/>
              <a:t>Proceso Enseñanza - Aprendizaje</a:t>
            </a:r>
            <a:endParaRPr lang="es-MX" dirty="0"/>
          </a:p>
        </p:txBody>
      </p:sp>
      <p:sp>
        <p:nvSpPr>
          <p:cNvPr id="3" name="Marcador de contenido 2"/>
          <p:cNvSpPr>
            <a:spLocks noGrp="1"/>
          </p:cNvSpPr>
          <p:nvPr>
            <p:ph idx="1"/>
          </p:nvPr>
        </p:nvSpPr>
        <p:spPr/>
        <p:txBody>
          <a:bodyPr/>
          <a:lstStyle/>
          <a:p>
            <a:r>
              <a:rPr lang="es-MX" dirty="0" smtClean="0"/>
              <a:t>Sus procedimientos</a:t>
            </a:r>
            <a:endParaRPr lang="es-MX" dirty="0"/>
          </a:p>
        </p:txBody>
      </p:sp>
      <p:pic>
        <p:nvPicPr>
          <p:cNvPr id="4" name="Imagen 3"/>
          <p:cNvPicPr>
            <a:picLocks noChangeAspect="1"/>
          </p:cNvPicPr>
          <p:nvPr/>
        </p:nvPicPr>
        <p:blipFill rotWithShape="1">
          <a:blip r:embed="rId2"/>
          <a:srcRect l="33294" t="27138" r="32492" b="9210"/>
          <a:stretch/>
        </p:blipFill>
        <p:spPr>
          <a:xfrm>
            <a:off x="4932946" y="3151188"/>
            <a:ext cx="2743200" cy="30257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Imagen 4"/>
          <p:cNvPicPr>
            <a:picLocks noChangeAspect="1"/>
          </p:cNvPicPr>
          <p:nvPr/>
        </p:nvPicPr>
        <p:blipFill rotWithShape="1">
          <a:blip r:embed="rId3"/>
          <a:srcRect l="33200" t="27631" r="32215" b="6415"/>
          <a:stretch/>
        </p:blipFill>
        <p:spPr>
          <a:xfrm>
            <a:off x="838200" y="2540711"/>
            <a:ext cx="2724479" cy="29211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Imagen 5"/>
          <p:cNvPicPr>
            <a:picLocks noChangeAspect="1"/>
          </p:cNvPicPr>
          <p:nvPr/>
        </p:nvPicPr>
        <p:blipFill rotWithShape="1">
          <a:blip r:embed="rId4"/>
          <a:srcRect l="34311" t="27303" r="33879" b="9045"/>
          <a:stretch/>
        </p:blipFill>
        <p:spPr>
          <a:xfrm>
            <a:off x="8795085" y="3477127"/>
            <a:ext cx="2802021" cy="3152273"/>
          </a:xfrm>
          <a:prstGeom prst="rect">
            <a:avLst/>
          </a:prstGeom>
        </p:spPr>
      </p:pic>
    </p:spTree>
    <p:extLst>
      <p:ext uri="{BB962C8B-B14F-4D97-AF65-F5344CB8AC3E}">
        <p14:creationId xmlns:p14="http://schemas.microsoft.com/office/powerpoint/2010/main" val="1040013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INTRODUCCIÓN</a:t>
            </a:r>
            <a:endParaRPr lang="es-MX" dirty="0"/>
          </a:p>
        </p:txBody>
      </p:sp>
      <p:sp>
        <p:nvSpPr>
          <p:cNvPr id="3" name="Marcador de contenido 2"/>
          <p:cNvSpPr>
            <a:spLocks noGrp="1"/>
          </p:cNvSpPr>
          <p:nvPr>
            <p:ph idx="1"/>
          </p:nvPr>
        </p:nvSpPr>
        <p:spPr>
          <a:xfrm>
            <a:off x="838200" y="1551708"/>
            <a:ext cx="10515600" cy="4946073"/>
          </a:xfrm>
        </p:spPr>
        <p:txBody>
          <a:bodyPr>
            <a:normAutofit/>
          </a:bodyPr>
          <a:lstStyle/>
          <a:p>
            <a:r>
              <a:rPr lang="es-MX" sz="2400" b="1" dirty="0" smtClean="0"/>
              <a:t>El fortalecimiento del SGOE y la recertificación bajo la Norma ISO 21001:2018 </a:t>
            </a:r>
            <a:r>
              <a:rPr lang="es-MX" sz="2400" dirty="0" smtClean="0"/>
              <a:t>es un propósito fundamental de la Comunidad de esta Unidad, para lograrlo, se desarrolla esta estrategia de capacitación y actualización en la que se revisan los conceptos y requisitos básicos, aplicables a los procesos que integran el Sistema.</a:t>
            </a:r>
          </a:p>
          <a:p>
            <a:r>
              <a:rPr lang="es-MX" sz="2400" dirty="0" smtClean="0"/>
              <a:t>Para tal encomienda se pone a disposición </a:t>
            </a:r>
            <a:r>
              <a:rPr lang="es-MX" sz="2400" b="1" dirty="0" smtClean="0"/>
              <a:t>esta presentación que incluye el contenido a revisar de manera virtual y asincrónica</a:t>
            </a:r>
            <a:r>
              <a:rPr lang="es-MX" sz="2400" dirty="0" smtClean="0"/>
              <a:t>, cada uno de los integrantes de la plantilla podrá revisarla de manera individual y en el tiempo que cada uno determine.</a:t>
            </a:r>
          </a:p>
          <a:p>
            <a:r>
              <a:rPr lang="es-MX" sz="2400" dirty="0" smtClean="0"/>
              <a:t>Se tendrá </a:t>
            </a:r>
            <a:r>
              <a:rPr lang="es-MX" sz="2400" b="1" dirty="0" smtClean="0"/>
              <a:t>acceso a este material, en Intranet</a:t>
            </a:r>
            <a:r>
              <a:rPr lang="es-MX" sz="2400" dirty="0" smtClean="0"/>
              <a:t> del Sitio Web de  la Unidad, del 23 al 27 de agosto para su revisión y estudio.</a:t>
            </a:r>
          </a:p>
          <a:p>
            <a:r>
              <a:rPr lang="es-MX" sz="2400" dirty="0" smtClean="0"/>
              <a:t>Para la autoevaluación se responderá un cuestionario el 28 de agosto, en Intranet, que permitirá conocer el avance individual en el manejo de los temas.</a:t>
            </a:r>
          </a:p>
          <a:p>
            <a:endParaRPr lang="es-MX" sz="2400" dirty="0"/>
          </a:p>
        </p:txBody>
      </p:sp>
    </p:spTree>
    <p:extLst>
      <p:ext uri="{BB962C8B-B14F-4D97-AF65-F5344CB8AC3E}">
        <p14:creationId xmlns:p14="http://schemas.microsoft.com/office/powerpoint/2010/main" val="3734269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7569" y="2615030"/>
            <a:ext cx="5009147" cy="1325563"/>
          </a:xfrm>
        </p:spPr>
        <p:txBody>
          <a:bodyPr>
            <a:normAutofit/>
          </a:bodyPr>
          <a:lstStyle/>
          <a:p>
            <a:r>
              <a:rPr lang="es-MX" sz="3600" dirty="0" smtClean="0"/>
              <a:t>Acuerdo de Servicio</a:t>
            </a:r>
            <a:endParaRPr lang="es-MX" sz="3600" dirty="0"/>
          </a:p>
        </p:txBody>
      </p:sp>
      <p:pic>
        <p:nvPicPr>
          <p:cNvPr id="4" name="Marcador de contenido 3"/>
          <p:cNvPicPr>
            <a:picLocks noGrp="1" noChangeAspect="1"/>
          </p:cNvPicPr>
          <p:nvPr>
            <p:ph idx="1"/>
          </p:nvPr>
        </p:nvPicPr>
        <p:blipFill rotWithShape="1">
          <a:blip r:embed="rId2"/>
          <a:srcRect l="35439" t="25788" r="33315" b="7851"/>
          <a:stretch/>
        </p:blipFill>
        <p:spPr>
          <a:xfrm>
            <a:off x="5438274" y="156411"/>
            <a:ext cx="4832044" cy="57696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02577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3600" dirty="0"/>
              <a:t>Instaurar los Programas Organizacionales de Mejora Continua</a:t>
            </a:r>
          </a:p>
        </p:txBody>
      </p:sp>
      <p:sp>
        <p:nvSpPr>
          <p:cNvPr id="3" name="Marcador de contenido 2"/>
          <p:cNvSpPr>
            <a:spLocks noGrp="1"/>
          </p:cNvSpPr>
          <p:nvPr>
            <p:ph idx="1"/>
          </p:nvPr>
        </p:nvSpPr>
        <p:spPr/>
        <p:txBody>
          <a:bodyPr/>
          <a:lstStyle/>
          <a:p>
            <a:r>
              <a:rPr lang="es-MX" dirty="0" smtClean="0"/>
              <a:t>Es recomendable documentar el Sistema para el manejo de la </a:t>
            </a:r>
            <a:r>
              <a:rPr lang="es-MX" b="1" dirty="0" smtClean="0"/>
              <a:t>No Conformidad, </a:t>
            </a:r>
            <a:r>
              <a:rPr lang="es-MX" dirty="0" smtClean="0"/>
              <a:t>el proceso de identificación de </a:t>
            </a:r>
            <a:r>
              <a:rPr lang="es-MX" b="1" dirty="0" smtClean="0"/>
              <a:t>Mejora Continua  </a:t>
            </a:r>
            <a:r>
              <a:rPr lang="es-MX" dirty="0" smtClean="0"/>
              <a:t>y la identificación constante de las oportunidades de mejora.</a:t>
            </a:r>
          </a:p>
          <a:p>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571" y="3513629"/>
            <a:ext cx="3676340" cy="2663334"/>
          </a:xfrm>
          <a:prstGeom prst="rect">
            <a:avLst/>
          </a:prstGeom>
        </p:spPr>
      </p:pic>
    </p:spTree>
    <p:extLst>
      <p:ext uri="{BB962C8B-B14F-4D97-AF65-F5344CB8AC3E}">
        <p14:creationId xmlns:p14="http://schemas.microsoft.com/office/powerpoint/2010/main" val="719994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Ideas finales</a:t>
            </a:r>
            <a:endParaRPr lang="es-MX" dirty="0"/>
          </a:p>
        </p:txBody>
      </p:sp>
      <p:sp>
        <p:nvSpPr>
          <p:cNvPr id="3" name="Marcador de contenido 2"/>
          <p:cNvSpPr>
            <a:spLocks noGrp="1"/>
          </p:cNvSpPr>
          <p:nvPr>
            <p:ph idx="1"/>
          </p:nvPr>
        </p:nvSpPr>
        <p:spPr/>
        <p:txBody>
          <a:bodyPr>
            <a:normAutofit lnSpcReduction="10000"/>
          </a:bodyPr>
          <a:lstStyle/>
          <a:p>
            <a:pPr marL="0" indent="0">
              <a:buNone/>
            </a:pPr>
            <a:endParaRPr lang="es-MX" dirty="0" smtClean="0"/>
          </a:p>
          <a:p>
            <a:r>
              <a:rPr lang="es-MX" dirty="0" smtClean="0"/>
              <a:t>Sin un sistema educativo que provea las experiencias de Enseñanza-Aprendizaje que permitan lograr el perfil requerido del educando y  que satisfaga las necesidades de las partes interesadas, no se podrá jamás alcanzar el desarrollo económico y modernización de la sociedad. </a:t>
            </a:r>
          </a:p>
          <a:p>
            <a:r>
              <a:rPr lang="es-MX" dirty="0" smtClean="0"/>
              <a:t>EL Sistema de Gestión para Organizaciones Educativas,  ISO 21001:2018, resultaba  </a:t>
            </a:r>
            <a:r>
              <a:rPr lang="es-MX" dirty="0" smtClean="0"/>
              <a:t>un faltante</a:t>
            </a:r>
            <a:r>
              <a:rPr lang="es-MX" dirty="0" smtClean="0"/>
              <a:t> en las sociedades actuales. </a:t>
            </a:r>
            <a:r>
              <a:rPr lang="es-MX" dirty="0" smtClean="0"/>
              <a:t>Los</a:t>
            </a:r>
            <a:r>
              <a:rPr lang="es-MX" dirty="0" smtClean="0"/>
              <a:t> sistemas de gestión, facilitarán la conducción racional de la organización educativa y le permitirá velar por su eficacia en su desempeño. </a:t>
            </a:r>
          </a:p>
          <a:p>
            <a:endParaRPr lang="es-MX" dirty="0"/>
          </a:p>
        </p:txBody>
      </p:sp>
    </p:spTree>
    <p:extLst>
      <p:ext uri="{BB962C8B-B14F-4D97-AF65-F5344CB8AC3E}">
        <p14:creationId xmlns:p14="http://schemas.microsoft.com/office/powerpoint/2010/main" val="583475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7568" y="2506746"/>
            <a:ext cx="10515600" cy="1325563"/>
          </a:xfrm>
        </p:spPr>
        <p:txBody>
          <a:bodyPr/>
          <a:lstStyle/>
          <a:p>
            <a:pPr algn="ctr"/>
            <a:r>
              <a:rPr lang="es-MX" dirty="0" smtClean="0"/>
              <a:t>Por su atención:</a:t>
            </a:r>
            <a:br>
              <a:rPr lang="es-MX" dirty="0" smtClean="0"/>
            </a:br>
            <a:r>
              <a:rPr lang="es-MX" dirty="0" smtClean="0"/>
              <a:t>Gracias</a:t>
            </a:r>
            <a:endParaRPr lang="es-MX" dirty="0"/>
          </a:p>
        </p:txBody>
      </p:sp>
    </p:spTree>
    <p:extLst>
      <p:ext uri="{BB962C8B-B14F-4D97-AF65-F5344CB8AC3E}">
        <p14:creationId xmlns:p14="http://schemas.microsoft.com/office/powerpoint/2010/main" val="3350495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112869"/>
            <a:ext cx="10515600" cy="1325563"/>
          </a:xfrm>
        </p:spPr>
        <p:txBody>
          <a:bodyPr>
            <a:normAutofit fontScale="90000"/>
          </a:bodyPr>
          <a:lstStyle/>
          <a:p>
            <a:r>
              <a:rPr lang="es-MX" sz="3600" dirty="0" smtClean="0"/>
              <a:t/>
            </a:r>
            <a:br>
              <a:rPr lang="es-MX" sz="3600" dirty="0" smtClean="0"/>
            </a:br>
            <a:r>
              <a:rPr lang="es-MX" sz="3600" dirty="0" smtClean="0"/>
              <a:t>Objetivo </a:t>
            </a:r>
            <a:r>
              <a:rPr lang="es-MX" sz="3600" dirty="0" smtClean="0"/>
              <a:t>de este ejercicio</a:t>
            </a:r>
            <a:br>
              <a:rPr lang="es-MX" sz="3600" dirty="0" smtClean="0"/>
            </a:br>
            <a:endParaRPr lang="es-MX" sz="3600" dirty="0"/>
          </a:p>
        </p:txBody>
      </p:sp>
      <p:sp>
        <p:nvSpPr>
          <p:cNvPr id="3" name="Marcador de contenido 2"/>
          <p:cNvSpPr>
            <a:spLocks noGrp="1"/>
          </p:cNvSpPr>
          <p:nvPr>
            <p:ph idx="1"/>
          </p:nvPr>
        </p:nvSpPr>
        <p:spPr/>
        <p:txBody>
          <a:bodyPr/>
          <a:lstStyle/>
          <a:p>
            <a:endParaRPr lang="es-MX" dirty="0" smtClean="0"/>
          </a:p>
          <a:p>
            <a:endParaRPr lang="es-MX" dirty="0"/>
          </a:p>
          <a:p>
            <a:r>
              <a:rPr lang="es-MX" dirty="0" smtClean="0"/>
              <a:t>Revisar requisitos de la Norma ISO 2101:2018, sus características y  los beneficios que aporta a la Unidad UPN 099 CDMX, Poniente para el fortalecimiento del SGOE.  </a:t>
            </a:r>
          </a:p>
          <a:p>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5081" y="4376801"/>
            <a:ext cx="2923504" cy="2043837"/>
          </a:xfrm>
          <a:prstGeom prst="rect">
            <a:avLst/>
          </a:prstGeom>
        </p:spPr>
      </p:pic>
    </p:spTree>
    <p:extLst>
      <p:ext uri="{BB962C8B-B14F-4D97-AF65-F5344CB8AC3E}">
        <p14:creationId xmlns:p14="http://schemas.microsoft.com/office/powerpoint/2010/main" val="3172802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24549" y="1701431"/>
            <a:ext cx="10126334" cy="1377815"/>
          </a:xfrm>
          <a:prstGeom prst="rect">
            <a:avLst/>
          </a:prstGeom>
        </p:spPr>
      </p:pic>
      <p:pic>
        <p:nvPicPr>
          <p:cNvPr id="3" name="Imagen 2"/>
          <p:cNvPicPr>
            <a:picLocks noChangeAspect="1"/>
          </p:cNvPicPr>
          <p:nvPr/>
        </p:nvPicPr>
        <p:blipFill>
          <a:blip r:embed="rId3"/>
          <a:stretch>
            <a:fillRect/>
          </a:stretch>
        </p:blipFill>
        <p:spPr>
          <a:xfrm>
            <a:off x="641546" y="3486956"/>
            <a:ext cx="3545398" cy="2661154"/>
          </a:xfrm>
          <a:prstGeom prst="rect">
            <a:avLst/>
          </a:prstGeom>
        </p:spPr>
      </p:pic>
      <p:pic>
        <p:nvPicPr>
          <p:cNvPr id="4" name="Imagen 3"/>
          <p:cNvPicPr>
            <a:picLocks noChangeAspect="1"/>
          </p:cNvPicPr>
          <p:nvPr/>
        </p:nvPicPr>
        <p:blipFill>
          <a:blip r:embed="rId4"/>
          <a:stretch>
            <a:fillRect/>
          </a:stretch>
        </p:blipFill>
        <p:spPr>
          <a:xfrm>
            <a:off x="2414245" y="4302376"/>
            <a:ext cx="963251" cy="1030313"/>
          </a:xfrm>
          <a:prstGeom prst="rect">
            <a:avLst/>
          </a:prstGeom>
        </p:spPr>
      </p:pic>
    </p:spTree>
    <p:extLst>
      <p:ext uri="{BB962C8B-B14F-4D97-AF65-F5344CB8AC3E}">
        <p14:creationId xmlns:p14="http://schemas.microsoft.com/office/powerpoint/2010/main" val="1080538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6418" y="1791109"/>
            <a:ext cx="5848480" cy="1325563"/>
          </a:xfrm>
        </p:spPr>
        <p:txBody>
          <a:bodyPr>
            <a:normAutofit/>
          </a:bodyPr>
          <a:lstStyle/>
          <a:p>
            <a:r>
              <a:rPr lang="es-MX" sz="3600" dirty="0" smtClean="0"/>
              <a:t>Son principios del SGOE:</a:t>
            </a:r>
            <a:endParaRPr lang="es-MX" sz="3600" dirty="0"/>
          </a:p>
        </p:txBody>
      </p:sp>
      <p:sp>
        <p:nvSpPr>
          <p:cNvPr id="7" name="Marcador de contenido 2"/>
          <p:cNvSpPr>
            <a:spLocks noGrp="1"/>
          </p:cNvSpPr>
          <p:nvPr>
            <p:ph idx="1"/>
          </p:nvPr>
        </p:nvSpPr>
        <p:spPr>
          <a:xfrm>
            <a:off x="6284898" y="1042213"/>
            <a:ext cx="5437909" cy="6347072"/>
          </a:xfrm>
        </p:spPr>
        <p:txBody>
          <a:bodyPr>
            <a:noAutofit/>
          </a:bodyPr>
          <a:lstStyle/>
          <a:p>
            <a:r>
              <a:rPr lang="es-MX" sz="2400" dirty="0" smtClean="0"/>
              <a:t>Enfoque basado en procesos </a:t>
            </a:r>
          </a:p>
          <a:p>
            <a:r>
              <a:rPr lang="es-MX" sz="2400" dirty="0" smtClean="0"/>
              <a:t>Enfoque centrado en los estudiantes y otros beneficiarios</a:t>
            </a:r>
            <a:endParaRPr lang="es-MX" sz="2400" dirty="0" smtClean="0"/>
          </a:p>
          <a:p>
            <a:r>
              <a:rPr lang="es-MX" sz="2400" dirty="0" smtClean="0"/>
              <a:t>Liderazgo visionario</a:t>
            </a:r>
          </a:p>
          <a:p>
            <a:r>
              <a:rPr lang="es-MX" sz="2400" dirty="0" smtClean="0"/>
              <a:t>Compromiso de las personas</a:t>
            </a:r>
          </a:p>
          <a:p>
            <a:r>
              <a:rPr lang="es-MX" sz="2400" dirty="0" smtClean="0"/>
              <a:t>Mejora del servicio educativo</a:t>
            </a:r>
          </a:p>
          <a:p>
            <a:r>
              <a:rPr lang="es-MX" sz="2400" dirty="0" smtClean="0"/>
              <a:t>Evidencia basada en decisiones </a:t>
            </a:r>
          </a:p>
          <a:p>
            <a:r>
              <a:rPr lang="es-MX" sz="2400" dirty="0" smtClean="0"/>
              <a:t>Responsabilidad social </a:t>
            </a:r>
          </a:p>
          <a:p>
            <a:r>
              <a:rPr lang="es-MX" sz="2400" dirty="0" smtClean="0"/>
              <a:t>Accesibilidad y equidad </a:t>
            </a:r>
          </a:p>
          <a:p>
            <a:r>
              <a:rPr lang="es-MX" sz="2400" dirty="0" smtClean="0"/>
              <a:t>Conducta ética  en educación</a:t>
            </a:r>
          </a:p>
          <a:p>
            <a:r>
              <a:rPr lang="es-MX" sz="2400" dirty="0" smtClean="0"/>
              <a:t>Seguridad de datos y su protección</a:t>
            </a:r>
          </a:p>
          <a:p>
            <a:r>
              <a:rPr lang="es-MX" sz="2400" dirty="0" smtClean="0"/>
              <a:t>Toma de decisiones basada en evidencia</a:t>
            </a:r>
          </a:p>
          <a:p>
            <a:pPr>
              <a:lnSpc>
                <a:spcPct val="100000"/>
              </a:lnSpc>
              <a:spcBef>
                <a:spcPts val="0"/>
              </a:spcBef>
            </a:pPr>
            <a:endParaRPr lang="es-MX" sz="2400" dirty="0"/>
          </a:p>
        </p:txBody>
      </p:sp>
      <p:pic>
        <p:nvPicPr>
          <p:cNvPr id="5" name="Imagen 4"/>
          <p:cNvPicPr>
            <a:picLocks noChangeAspect="1"/>
          </p:cNvPicPr>
          <p:nvPr/>
        </p:nvPicPr>
        <p:blipFill>
          <a:blip r:embed="rId2"/>
          <a:stretch>
            <a:fillRect/>
          </a:stretch>
        </p:blipFill>
        <p:spPr>
          <a:xfrm>
            <a:off x="940233" y="3779278"/>
            <a:ext cx="2920237" cy="2048434"/>
          </a:xfrm>
          <a:prstGeom prst="rect">
            <a:avLst/>
          </a:prstGeom>
        </p:spPr>
      </p:pic>
      <p:sp>
        <p:nvSpPr>
          <p:cNvPr id="8" name="Abrir llave 7"/>
          <p:cNvSpPr/>
          <p:nvPr/>
        </p:nvSpPr>
        <p:spPr>
          <a:xfrm>
            <a:off x="5472752" y="1042213"/>
            <a:ext cx="368490" cy="5385883"/>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MX">
              <a:ln w="38100">
                <a:solidFill>
                  <a:schemeClr val="tx1"/>
                </a:solidFill>
              </a:ln>
            </a:endParaRPr>
          </a:p>
        </p:txBody>
      </p:sp>
    </p:spTree>
    <p:extLst>
      <p:ext uri="{BB962C8B-B14F-4D97-AF65-F5344CB8AC3E}">
        <p14:creationId xmlns:p14="http://schemas.microsoft.com/office/powerpoint/2010/main" val="225577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309" y="365125"/>
            <a:ext cx="10515600" cy="1325563"/>
          </a:xfrm>
        </p:spPr>
        <p:txBody>
          <a:bodyPr/>
          <a:lstStyle/>
          <a:p>
            <a:r>
              <a:rPr lang="es-MX" dirty="0" smtClean="0"/>
              <a:t>  </a:t>
            </a:r>
            <a:r>
              <a:rPr lang="es-MX" dirty="0" smtClean="0"/>
              <a:t>Monitoreo en ISO 21001:2018</a:t>
            </a:r>
            <a:endParaRPr lang="es-MX" dirty="0"/>
          </a:p>
        </p:txBody>
      </p:sp>
      <p:sp>
        <p:nvSpPr>
          <p:cNvPr id="3" name="Marcador de contenido 2"/>
          <p:cNvSpPr>
            <a:spLocks noGrp="1"/>
          </p:cNvSpPr>
          <p:nvPr>
            <p:ph idx="1"/>
          </p:nvPr>
        </p:nvSpPr>
        <p:spPr>
          <a:xfrm>
            <a:off x="256309" y="1690688"/>
            <a:ext cx="10515600" cy="4351338"/>
          </a:xfrm>
        </p:spPr>
        <p:txBody>
          <a:bodyPr>
            <a:normAutofit/>
          </a:bodyPr>
          <a:lstStyle/>
          <a:p>
            <a:pPr marL="0" indent="0">
              <a:buNone/>
            </a:pPr>
            <a:r>
              <a:rPr lang="es-MX" sz="2000" dirty="0" smtClean="0"/>
              <a:t>La eficacia de la organización educativa, desde ISO 21001:2018, la </a:t>
            </a:r>
            <a:r>
              <a:rPr lang="es-MX" sz="2000" b="1" dirty="0" smtClean="0"/>
              <a:t>supervisa</a:t>
            </a:r>
            <a:r>
              <a:rPr lang="es-MX" sz="2000" dirty="0" smtClean="0"/>
              <a:t>, a través de acciones de monitoreo y revisiones periódicas. El monitoreo incluye: </a:t>
            </a:r>
          </a:p>
          <a:p>
            <a:r>
              <a:rPr lang="es-MX" sz="2000" b="1" dirty="0"/>
              <a:t>L</a:t>
            </a:r>
            <a:r>
              <a:rPr lang="es-MX" sz="2000" b="1" dirty="0" smtClean="0"/>
              <a:t>a satisfacción de las partes interesadas.  </a:t>
            </a:r>
          </a:p>
          <a:p>
            <a:r>
              <a:rPr lang="es-MX" sz="2000" b="1" dirty="0" smtClean="0"/>
              <a:t>Manejo de quejas. </a:t>
            </a:r>
          </a:p>
          <a:p>
            <a:r>
              <a:rPr lang="es-MX" sz="2000" dirty="0" smtClean="0"/>
              <a:t>Retroalimentación en: eficacia de los programas educativos e impacto de la organización en la comunidad. </a:t>
            </a:r>
          </a:p>
          <a:p>
            <a:r>
              <a:rPr lang="es-MX" sz="2000" dirty="0" smtClean="0"/>
              <a:t>Las revisiones contemplan: </a:t>
            </a:r>
          </a:p>
          <a:p>
            <a:pPr>
              <a:buFontTx/>
              <a:buChar char="-"/>
            </a:pPr>
            <a:r>
              <a:rPr lang="es-MX" sz="2000" b="1" dirty="0" smtClean="0"/>
              <a:t>Auditorías Internas </a:t>
            </a:r>
            <a:r>
              <a:rPr lang="es-MX" sz="2000" dirty="0" smtClean="0"/>
              <a:t>haciendo especial hincapié en las revisiones del funcionamiento de programas académicos. La participación en esta acción no es opcional, forma parte de las responsabilidades de los integrantes de la Comunidad Educativa.</a:t>
            </a:r>
          </a:p>
          <a:p>
            <a:pPr>
              <a:buFontTx/>
              <a:buChar char="-"/>
            </a:pPr>
            <a:r>
              <a:rPr lang="es-MX" sz="2000" dirty="0" smtClean="0"/>
              <a:t>Revisiones periódicas del SGOE basado en  ISO 21001:2018, para atender de manera inmediata sus deficiencias.</a:t>
            </a:r>
          </a:p>
          <a:p>
            <a:endParaRPr lang="es-MX" sz="2000" dirty="0"/>
          </a:p>
        </p:txBody>
      </p:sp>
      <p:pic>
        <p:nvPicPr>
          <p:cNvPr id="4" name="Imagen 3"/>
          <p:cNvPicPr>
            <a:picLocks noChangeAspect="1"/>
          </p:cNvPicPr>
          <p:nvPr/>
        </p:nvPicPr>
        <p:blipFill>
          <a:blip r:embed="rId2"/>
          <a:stretch>
            <a:fillRect/>
          </a:stretch>
        </p:blipFill>
        <p:spPr>
          <a:xfrm>
            <a:off x="10251596" y="5458620"/>
            <a:ext cx="1940404" cy="1399380"/>
          </a:xfrm>
          <a:prstGeom prst="rect">
            <a:avLst/>
          </a:prstGeom>
        </p:spPr>
      </p:pic>
    </p:spTree>
    <p:extLst>
      <p:ext uri="{BB962C8B-B14F-4D97-AF65-F5344CB8AC3E}">
        <p14:creationId xmlns:p14="http://schemas.microsoft.com/office/powerpoint/2010/main" val="2037538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908753"/>
            <a:ext cx="10515600" cy="4351338"/>
          </a:xfrm>
        </p:spPr>
        <p:txBody>
          <a:bodyPr>
            <a:normAutofit/>
          </a:bodyPr>
          <a:lstStyle/>
          <a:p>
            <a:pPr marL="0" indent="0">
              <a:buNone/>
            </a:pPr>
            <a:endParaRPr lang="es-MX" sz="2400" b="1" dirty="0" smtClean="0"/>
          </a:p>
          <a:p>
            <a:pPr marL="0" indent="0">
              <a:buNone/>
            </a:pPr>
            <a:endParaRPr lang="es-MX" sz="2400" b="1" dirty="0"/>
          </a:p>
          <a:p>
            <a:pPr marL="0" indent="0">
              <a:buNone/>
            </a:pPr>
            <a:endParaRPr lang="es-MX" sz="2400" b="1" dirty="0" smtClean="0"/>
          </a:p>
          <a:p>
            <a:pPr marL="0" indent="0">
              <a:buNone/>
            </a:pPr>
            <a:endParaRPr lang="es-MX" sz="2400" b="1" dirty="0"/>
          </a:p>
          <a:p>
            <a:pPr marL="0" indent="0">
              <a:buNone/>
            </a:pPr>
            <a:r>
              <a:rPr lang="es-MX" sz="2400" b="1" dirty="0" smtClean="0"/>
              <a:t>4.1. Comprensión de la Organización y su Contexto</a:t>
            </a:r>
          </a:p>
          <a:p>
            <a:pPr marL="0" indent="0">
              <a:buNone/>
            </a:pPr>
            <a:endParaRPr lang="es-MX" sz="2400" b="1" dirty="0" smtClean="0"/>
          </a:p>
          <a:p>
            <a:pPr marL="0" indent="0">
              <a:buNone/>
            </a:pPr>
            <a:r>
              <a:rPr lang="es-MX" sz="2000" dirty="0" smtClean="0"/>
              <a:t>La organización debe determinar las </a:t>
            </a:r>
            <a:r>
              <a:rPr lang="es-MX" sz="2000" b="1" dirty="0" smtClean="0"/>
              <a:t>cuestiones externas e internas </a:t>
            </a:r>
            <a:r>
              <a:rPr lang="es-MX" sz="2000" dirty="0" smtClean="0"/>
              <a:t>que son pertinentes para su propósito, su responsabilidad social y su dirección estratégica, y que afectan su capacidad para lograr los resultados esperados del SGOE</a:t>
            </a:r>
          </a:p>
        </p:txBody>
      </p:sp>
      <p:pic>
        <p:nvPicPr>
          <p:cNvPr id="7" name="Imagen 6"/>
          <p:cNvPicPr>
            <a:picLocks noChangeAspect="1"/>
          </p:cNvPicPr>
          <p:nvPr/>
        </p:nvPicPr>
        <p:blipFill>
          <a:blip r:embed="rId2"/>
          <a:stretch>
            <a:fillRect/>
          </a:stretch>
        </p:blipFill>
        <p:spPr>
          <a:xfrm>
            <a:off x="8701586" y="1301725"/>
            <a:ext cx="2150897" cy="2843631"/>
          </a:xfrm>
          <a:prstGeom prst="rect">
            <a:avLst/>
          </a:prstGeom>
        </p:spPr>
      </p:pic>
    </p:spTree>
    <p:extLst>
      <p:ext uri="{BB962C8B-B14F-4D97-AF65-F5344CB8AC3E}">
        <p14:creationId xmlns:p14="http://schemas.microsoft.com/office/powerpoint/2010/main" val="1889953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 </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6695546"/>
              </p:ext>
            </p:extLst>
          </p:nvPr>
        </p:nvGraphicFramePr>
        <p:xfrm>
          <a:off x="426720" y="2055812"/>
          <a:ext cx="11338560" cy="2595880"/>
        </p:xfrm>
        <a:graphic>
          <a:graphicData uri="http://schemas.openxmlformats.org/drawingml/2006/table">
            <a:tbl>
              <a:tblPr firstRow="1" bandRow="1">
                <a:tableStyleId>{616DA210-FB5B-4158-B5E0-FEB733F419BA}</a:tableStyleId>
              </a:tblPr>
              <a:tblGrid>
                <a:gridCol w="5669280">
                  <a:extLst>
                    <a:ext uri="{9D8B030D-6E8A-4147-A177-3AD203B41FA5}">
                      <a16:colId xmlns:a16="http://schemas.microsoft.com/office/drawing/2014/main" val="592315214"/>
                    </a:ext>
                  </a:extLst>
                </a:gridCol>
                <a:gridCol w="5669280">
                  <a:extLst>
                    <a:ext uri="{9D8B030D-6E8A-4147-A177-3AD203B41FA5}">
                      <a16:colId xmlns:a16="http://schemas.microsoft.com/office/drawing/2014/main" val="770937577"/>
                    </a:ext>
                  </a:extLst>
                </a:gridCol>
              </a:tblGrid>
              <a:tr h="127033">
                <a:tc>
                  <a:txBody>
                    <a:bodyPr/>
                    <a:lstStyle/>
                    <a:p>
                      <a:r>
                        <a:rPr lang="es-MX" dirty="0" smtClean="0"/>
                        <a:t>Fortalezas</a:t>
                      </a:r>
                      <a:endParaRPr lang="es-MX" dirty="0"/>
                    </a:p>
                  </a:txBody>
                  <a:tcPr/>
                </a:tc>
                <a:tc>
                  <a:txBody>
                    <a:bodyPr/>
                    <a:lstStyle/>
                    <a:p>
                      <a:r>
                        <a:rPr lang="es-MX" dirty="0" smtClean="0"/>
                        <a:t>Oportunidades</a:t>
                      </a:r>
                      <a:endParaRPr lang="es-MX" dirty="0"/>
                    </a:p>
                  </a:txBody>
                  <a:tcPr/>
                </a:tc>
                <a:extLst>
                  <a:ext uri="{0D108BD9-81ED-4DB2-BD59-A6C34878D82A}">
                    <a16:rowId xmlns:a16="http://schemas.microsoft.com/office/drawing/2014/main" val="3954703600"/>
                  </a:ext>
                </a:extLst>
              </a:tr>
              <a:tr h="370840">
                <a:tc>
                  <a:txBody>
                    <a:bodyPr/>
                    <a:lstStyle/>
                    <a:p>
                      <a:pPr marL="171450" indent="-171450">
                        <a:buFontTx/>
                        <a:buChar char="-"/>
                      </a:pPr>
                      <a:r>
                        <a:rPr lang="es-MX" sz="1100" dirty="0" smtClean="0"/>
                        <a:t>Liderazgo visionario</a:t>
                      </a:r>
                    </a:p>
                    <a:p>
                      <a:pPr marL="171450" indent="-171450">
                        <a:buFontTx/>
                        <a:buChar char="-"/>
                      </a:pPr>
                      <a:r>
                        <a:rPr lang="es-MX" sz="1100" dirty="0" smtClean="0"/>
                        <a:t>Los recursos humanos competentes bajo el compromiso de satisfacer los requerimientos del alumnado</a:t>
                      </a:r>
                    </a:p>
                    <a:p>
                      <a:pPr marL="171450" indent="-171450">
                        <a:buFontTx/>
                        <a:buChar char="-"/>
                      </a:pPr>
                      <a:r>
                        <a:rPr lang="es-MX" sz="1100" dirty="0" smtClean="0"/>
                        <a:t>Retención</a:t>
                      </a:r>
                      <a:r>
                        <a:rPr lang="es-MX" sz="1100" baseline="0" dirty="0" smtClean="0"/>
                        <a:t> de matrícula</a:t>
                      </a:r>
                      <a:endParaRPr lang="es-MX" sz="1100" dirty="0" smtClean="0"/>
                    </a:p>
                    <a:p>
                      <a:pPr marL="171450" indent="-171450">
                        <a:buFontTx/>
                        <a:buChar char="-"/>
                      </a:pPr>
                      <a:r>
                        <a:rPr lang="es-MX" sz="1100" dirty="0" smtClean="0"/>
                        <a:t>Certificación bajo la Norma ISO 21001:2018</a:t>
                      </a:r>
                    </a:p>
                    <a:p>
                      <a:pPr marL="171450" indent="-171450">
                        <a:buFontTx/>
                        <a:buChar char="-"/>
                      </a:pPr>
                      <a:r>
                        <a:rPr lang="es-MX" sz="1100" dirty="0" smtClean="0"/>
                        <a:t>Alto porcentaje de eficiencia terminal</a:t>
                      </a:r>
                    </a:p>
                    <a:p>
                      <a:pPr marL="171450" indent="-171450">
                        <a:buFontTx/>
                        <a:buChar char="-"/>
                      </a:pPr>
                      <a:r>
                        <a:rPr lang="es-MX" sz="1100" dirty="0" smtClean="0"/>
                        <a:t>Clima organizacional armónico</a:t>
                      </a:r>
                      <a:endParaRPr lang="es-MX" sz="1100" dirty="0"/>
                    </a:p>
                  </a:txBody>
                  <a:tcPr/>
                </a:tc>
                <a:tc>
                  <a:txBody>
                    <a:bodyPr/>
                    <a:lstStyle/>
                    <a:p>
                      <a:r>
                        <a:rPr lang="es-MX" sz="1100" dirty="0" smtClean="0"/>
                        <a:t>- Una demanda potencial para los</a:t>
                      </a:r>
                      <a:r>
                        <a:rPr lang="es-MX" sz="1100" baseline="0" dirty="0" smtClean="0"/>
                        <a:t> programas de estudio que se ofrecen en esta Unidad</a:t>
                      </a:r>
                      <a:endParaRPr lang="es-MX" sz="1100" dirty="0" smtClean="0"/>
                    </a:p>
                    <a:p>
                      <a:r>
                        <a:rPr lang="es-MX" sz="1100" dirty="0" smtClean="0"/>
                        <a:t>- El</a:t>
                      </a:r>
                      <a:r>
                        <a:rPr lang="es-MX" sz="1100" baseline="0" dirty="0" smtClean="0"/>
                        <a:t> confinamiento ofreció la oportunidad de desarrollar habilidades tecnológicas para desarrollar los PE, de manera virtual</a:t>
                      </a:r>
                      <a:endParaRPr lang="es-MX" sz="1100" dirty="0"/>
                    </a:p>
                  </a:txBody>
                  <a:tcPr/>
                </a:tc>
                <a:extLst>
                  <a:ext uri="{0D108BD9-81ED-4DB2-BD59-A6C34878D82A}">
                    <a16:rowId xmlns:a16="http://schemas.microsoft.com/office/drawing/2014/main" val="1959428889"/>
                  </a:ext>
                </a:extLst>
              </a:tr>
              <a:tr h="370840">
                <a:tc>
                  <a:txBody>
                    <a:bodyPr/>
                    <a:lstStyle/>
                    <a:p>
                      <a:r>
                        <a:rPr lang="es-MX" b="1" dirty="0" smtClean="0"/>
                        <a:t>Debilidades</a:t>
                      </a:r>
                      <a:endParaRPr lang="es-MX" b="1" dirty="0"/>
                    </a:p>
                  </a:txBody>
                  <a:tcPr/>
                </a:tc>
                <a:tc>
                  <a:txBody>
                    <a:bodyPr/>
                    <a:lstStyle/>
                    <a:p>
                      <a:r>
                        <a:rPr lang="es-MX" b="1" dirty="0" smtClean="0"/>
                        <a:t>Amenazas</a:t>
                      </a:r>
                      <a:endParaRPr lang="es-MX" b="1" dirty="0"/>
                    </a:p>
                  </a:txBody>
                  <a:tcPr/>
                </a:tc>
                <a:extLst>
                  <a:ext uri="{0D108BD9-81ED-4DB2-BD59-A6C34878D82A}">
                    <a16:rowId xmlns:a16="http://schemas.microsoft.com/office/drawing/2014/main" val="3950277643"/>
                  </a:ext>
                </a:extLst>
              </a:tr>
              <a:tr h="370840">
                <a:tc>
                  <a:txBody>
                    <a:bodyPr/>
                    <a:lstStyle/>
                    <a:p>
                      <a:pPr marL="171450" indent="-171450">
                        <a:buFontTx/>
                        <a:buChar char="-"/>
                      </a:pPr>
                      <a:r>
                        <a:rPr lang="es-MX" sz="1100" dirty="0" smtClean="0"/>
                        <a:t>Movilidad del personal de limpieza (proveedor externo contratado por la</a:t>
                      </a:r>
                      <a:r>
                        <a:rPr lang="es-MX" sz="1100" baseline="0" dirty="0" smtClean="0"/>
                        <a:t> Unidad de Ajusco)</a:t>
                      </a:r>
                    </a:p>
                    <a:p>
                      <a:pPr marL="0" indent="0">
                        <a:buFontTx/>
                        <a:buNone/>
                      </a:pPr>
                      <a:endParaRPr lang="es-MX" sz="1100" dirty="0"/>
                    </a:p>
                  </a:txBody>
                  <a:tcPr/>
                </a:tc>
                <a:tc>
                  <a:txBody>
                    <a:bodyPr/>
                    <a:lstStyle/>
                    <a:p>
                      <a:pPr marL="171450" indent="-171450">
                        <a:buFontTx/>
                        <a:buChar char="-"/>
                      </a:pPr>
                      <a:r>
                        <a:rPr lang="es-MX" sz="1100" dirty="0" smtClean="0"/>
                        <a:t>No contar con instalaciones propias </a:t>
                      </a:r>
                    </a:p>
                    <a:p>
                      <a:pPr marL="171450" indent="-171450">
                        <a:buFontTx/>
                        <a:buChar char="-"/>
                      </a:pPr>
                      <a:r>
                        <a:rPr lang="es-MX" sz="1100" dirty="0" smtClean="0"/>
                        <a:t>Situación financiera crítica producto de los problemas financieros estructurales  en el marco de la Austeridad Republicana</a:t>
                      </a:r>
                      <a:endParaRPr lang="es-MX" sz="1100" dirty="0"/>
                    </a:p>
                  </a:txBody>
                  <a:tcPr/>
                </a:tc>
                <a:extLst>
                  <a:ext uri="{0D108BD9-81ED-4DB2-BD59-A6C34878D82A}">
                    <a16:rowId xmlns:a16="http://schemas.microsoft.com/office/drawing/2014/main" val="900102780"/>
                  </a:ext>
                </a:extLst>
              </a:tr>
            </a:tbl>
          </a:graphicData>
        </a:graphic>
      </p:graphicFrame>
      <p:sp>
        <p:nvSpPr>
          <p:cNvPr id="6" name="Título 1"/>
          <p:cNvSpPr txBox="1">
            <a:spLocks/>
          </p:cNvSpPr>
          <p:nvPr/>
        </p:nvSpPr>
        <p:spPr>
          <a:xfrm>
            <a:off x="838200" y="1"/>
            <a:ext cx="105156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b="1" dirty="0" smtClean="0"/>
              <a:t>Comprensión de la Organización y su Contexto</a:t>
            </a:r>
            <a:endParaRPr lang="es-MX" sz="3600" b="1" dirty="0"/>
          </a:p>
        </p:txBody>
      </p:sp>
    </p:spTree>
    <p:extLst>
      <p:ext uri="{BB962C8B-B14F-4D97-AF65-F5344CB8AC3E}">
        <p14:creationId xmlns:p14="http://schemas.microsoft.com/office/powerpoint/2010/main" val="3402800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Contexto de la organización</a:t>
            </a:r>
            <a:endParaRPr lang="es-MX" dirty="0"/>
          </a:p>
        </p:txBody>
      </p:sp>
      <p:sp>
        <p:nvSpPr>
          <p:cNvPr id="3" name="Marcador de contenido 2"/>
          <p:cNvSpPr>
            <a:spLocks noGrp="1"/>
          </p:cNvSpPr>
          <p:nvPr>
            <p:ph idx="1"/>
          </p:nvPr>
        </p:nvSpPr>
        <p:spPr/>
        <p:txBody>
          <a:bodyPr>
            <a:normAutofit/>
          </a:bodyPr>
          <a:lstStyle/>
          <a:p>
            <a:pPr marL="0" indent="0">
              <a:buNone/>
            </a:pPr>
            <a:r>
              <a:rPr lang="es-MX" sz="2400" dirty="0" smtClean="0"/>
              <a:t>4.2 Entendimiento de las </a:t>
            </a:r>
            <a:r>
              <a:rPr lang="es-MX" sz="2400" b="1" dirty="0" smtClean="0"/>
              <a:t>Necesidades y Expectativas de las Partes Interesadas</a:t>
            </a:r>
          </a:p>
          <a:p>
            <a:pPr marL="0" indent="0">
              <a:buNone/>
            </a:pPr>
            <a:r>
              <a:rPr lang="es-MX" sz="2200" dirty="0"/>
              <a:t>Debido a su efecto o efecto potencial en la capacidad de la organización de proporcionar regular y sosteniblemente productos y servicios educativos, la organización debe </a:t>
            </a:r>
            <a:r>
              <a:rPr lang="es-MX" sz="2200" b="1" dirty="0"/>
              <a:t>determinar</a:t>
            </a:r>
            <a:r>
              <a:rPr lang="es-MX" sz="2200" dirty="0"/>
              <a:t>:</a:t>
            </a:r>
          </a:p>
          <a:p>
            <a:pPr lvl="0"/>
            <a:r>
              <a:rPr lang="es-MX" sz="2200" b="1" dirty="0" smtClean="0"/>
              <a:t>las </a:t>
            </a:r>
            <a:r>
              <a:rPr lang="es-MX" sz="2200" b="1" dirty="0"/>
              <a:t>partes interesadas </a:t>
            </a:r>
            <a:r>
              <a:rPr lang="es-MX" sz="2200" dirty="0"/>
              <a:t>que son relevantes para el </a:t>
            </a:r>
            <a:r>
              <a:rPr lang="es-MX" sz="2200" dirty="0" smtClean="0"/>
              <a:t>SGOE</a:t>
            </a:r>
            <a:r>
              <a:rPr lang="es-MX" sz="2200" dirty="0"/>
              <a:t> </a:t>
            </a:r>
            <a:r>
              <a:rPr lang="es-MX" sz="2200" dirty="0" smtClean="0"/>
              <a:t>y</a:t>
            </a:r>
            <a:endParaRPr lang="es-MX" sz="2200" dirty="0"/>
          </a:p>
          <a:p>
            <a:pPr lvl="0"/>
            <a:r>
              <a:rPr lang="es-MX" sz="2200" b="1" dirty="0"/>
              <a:t>los requisitos </a:t>
            </a:r>
            <a:r>
              <a:rPr lang="es-MX" sz="2200" dirty="0"/>
              <a:t>pertinentes </a:t>
            </a:r>
            <a:r>
              <a:rPr lang="es-MX" sz="2200" b="1" dirty="0"/>
              <a:t>de estas partes interesadas</a:t>
            </a:r>
            <a:r>
              <a:rPr lang="es-MX" sz="2200" dirty="0" smtClean="0"/>
              <a:t>.</a:t>
            </a:r>
            <a:r>
              <a:rPr lang="es-MX" sz="2200" dirty="0"/>
              <a:t> </a:t>
            </a:r>
          </a:p>
          <a:p>
            <a:r>
              <a:rPr lang="es-MX" sz="2200" dirty="0"/>
              <a:t>Estas partes interesadas deben </a:t>
            </a:r>
            <a:r>
              <a:rPr lang="es-MX" sz="2200" b="1" dirty="0"/>
              <a:t>incluir: estudiantes</a:t>
            </a:r>
            <a:r>
              <a:rPr lang="es-MX" sz="2200" b="1" dirty="0" smtClean="0"/>
              <a:t>; otros  </a:t>
            </a:r>
            <a:r>
              <a:rPr lang="es-MX" sz="2200" b="1" dirty="0"/>
              <a:t>beneficiarios; personal de la organización.</a:t>
            </a:r>
          </a:p>
          <a:p>
            <a:r>
              <a:rPr lang="es-MX" sz="2200" dirty="0"/>
              <a:t>La organización debe </a:t>
            </a:r>
            <a:r>
              <a:rPr lang="es-MX" sz="2200" b="1" dirty="0"/>
              <a:t>realizar el seguimiento </a:t>
            </a:r>
          </a:p>
        </p:txBody>
      </p:sp>
    </p:spTree>
    <p:extLst>
      <p:ext uri="{BB962C8B-B14F-4D97-AF65-F5344CB8AC3E}">
        <p14:creationId xmlns:p14="http://schemas.microsoft.com/office/powerpoint/2010/main" val="2818198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2628</TotalTime>
  <Words>1323</Words>
  <Application>Microsoft Office PowerPoint</Application>
  <PresentationFormat>Panorámica</PresentationFormat>
  <Paragraphs>153</Paragraphs>
  <Slides>23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Calibri Light</vt:lpstr>
      <vt:lpstr>Times New Roman</vt:lpstr>
      <vt:lpstr>Tema de Office</vt:lpstr>
      <vt:lpstr>Sistema de Gestión para Organizaciones Educativas</vt:lpstr>
      <vt:lpstr>INTRODUCCIÓN</vt:lpstr>
      <vt:lpstr> Objetivo de este ejercicio </vt:lpstr>
      <vt:lpstr>Presentación de PowerPoint</vt:lpstr>
      <vt:lpstr>Son principios del SGOE:</vt:lpstr>
      <vt:lpstr>  Monitoreo en ISO 21001:2018</vt:lpstr>
      <vt:lpstr>Presentación de PowerPoint</vt:lpstr>
      <vt:lpstr> </vt:lpstr>
      <vt:lpstr>Contexto de la organización</vt:lpstr>
      <vt:lpstr>Presentación de PowerPoint</vt:lpstr>
      <vt:lpstr>Alcance</vt:lpstr>
      <vt:lpstr>Objetivos de Gestión</vt:lpstr>
      <vt:lpstr>Política de Gestión</vt:lpstr>
      <vt:lpstr>Misión de la Unidad UPN 099 CDMX, Poniente </vt:lpstr>
      <vt:lpstr>Visión de la Unidad UPN 099 CDMX, Poniente  </vt:lpstr>
      <vt:lpstr>Clasificación de los Requisitos del ISO 21001:2018  en Globales y Focales</vt:lpstr>
      <vt:lpstr>Clasificación de los Requerimientos del ISO 21001:2018 en Globales y Focales</vt:lpstr>
      <vt:lpstr>Riesgos y oportunidades</vt:lpstr>
      <vt:lpstr>Proceso Enseñanza - Aprendizaje</vt:lpstr>
      <vt:lpstr>Acuerdo de Servicio</vt:lpstr>
      <vt:lpstr>Instaurar los Programas Organizacionales de Mejora Continua</vt:lpstr>
      <vt:lpstr>Ideas finales</vt:lpstr>
      <vt:lpstr>Por su atención: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Gestión para Organizaciones Educativas</dc:title>
  <dc:creator>Lupita Aguilar</dc:creator>
  <cp:lastModifiedBy>Lupita Aguilar</cp:lastModifiedBy>
  <cp:revision>39</cp:revision>
  <dcterms:created xsi:type="dcterms:W3CDTF">2021-08-19T23:32:26Z</dcterms:created>
  <dcterms:modified xsi:type="dcterms:W3CDTF">2021-08-21T19:20:49Z</dcterms:modified>
</cp:coreProperties>
</file>