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8"/>
  </p:notesMasterIdLst>
  <p:handoutMasterIdLst>
    <p:handoutMasterId r:id="rId19"/>
  </p:handoutMasterIdLst>
  <p:sldIdLst>
    <p:sldId id="362" r:id="rId2"/>
    <p:sldId id="389" r:id="rId3"/>
    <p:sldId id="390" r:id="rId4"/>
    <p:sldId id="379" r:id="rId5"/>
    <p:sldId id="378" r:id="rId6"/>
    <p:sldId id="391" r:id="rId7"/>
    <p:sldId id="380" r:id="rId8"/>
    <p:sldId id="392" r:id="rId9"/>
    <p:sldId id="383" r:id="rId10"/>
    <p:sldId id="384" r:id="rId11"/>
    <p:sldId id="393" r:id="rId12"/>
    <p:sldId id="382" r:id="rId13"/>
    <p:sldId id="385" r:id="rId14"/>
    <p:sldId id="386" r:id="rId15"/>
    <p:sldId id="387" r:id="rId16"/>
    <p:sldId id="388" r:id="rId1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istema de Gestión ACCM" id="{AF32BBC8-5953-4B92-94DD-33BE1EDE525F}">
          <p14:sldIdLst>
            <p14:sldId id="362"/>
            <p14:sldId id="389"/>
            <p14:sldId id="390"/>
            <p14:sldId id="379"/>
            <p14:sldId id="378"/>
            <p14:sldId id="391"/>
            <p14:sldId id="380"/>
            <p14:sldId id="392"/>
            <p14:sldId id="383"/>
            <p14:sldId id="384"/>
            <p14:sldId id="393"/>
            <p14:sldId id="382"/>
            <p14:sldId id="385"/>
            <p14:sldId id="386"/>
            <p14:sldId id="387"/>
            <p14:sldId id="3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ert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00FF"/>
    <a:srgbClr val="6699FF"/>
    <a:srgbClr val="0047BA"/>
    <a:srgbClr val="00CC00"/>
    <a:srgbClr val="FFCC00"/>
    <a:srgbClr val="FFFFCC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41" autoAdjust="0"/>
    <p:restoredTop sz="94691" autoAdjust="0"/>
  </p:normalViewPr>
  <p:slideViewPr>
    <p:cSldViewPr snapToGrid="0">
      <p:cViewPr>
        <p:scale>
          <a:sx n="100" d="100"/>
          <a:sy n="100" d="100"/>
        </p:scale>
        <p:origin x="416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20"/>
    </p:cViewPr>
  </p:sorterViewPr>
  <p:notesViewPr>
    <p:cSldViewPr snapToGrid="0">
      <p:cViewPr varScale="1">
        <p:scale>
          <a:sx n="78" d="100"/>
          <a:sy n="78" d="100"/>
        </p:scale>
        <p:origin x="181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865C2-4A31-441D-B918-E60D07C5BB9E}" type="datetimeFigureOut">
              <a:rPr lang="es-MX" smtClean="0"/>
              <a:t>16/09/20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D7B3D-B24E-4F41-8E65-92D0205DFF2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58083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37EA965-5732-47B5-B030-C7CC4D02549A}" type="datetimeFigureOut">
              <a:rPr lang="es-MX" smtClean="0"/>
              <a:t>16/09/20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0E4DE7-E58F-4FA6-9E43-A28A768DCF9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03219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AF2E73-8ED4-4712-8F7A-C98A22526C4D}" type="datetime1">
              <a:rPr lang="es-ES" smtClean="0"/>
              <a:t>16/9/20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Sistema de Gestión ACCM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356600" y="6455206"/>
            <a:ext cx="635000" cy="266269"/>
          </a:xfrm>
          <a:prstGeom prst="rect">
            <a:avLst/>
          </a:prstGeom>
        </p:spPr>
        <p:txBody>
          <a:bodyPr/>
          <a:lstStyle/>
          <a:p>
            <a:fld id="{B36D3CB3-B309-374D-AEE8-89539EB192A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5806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4F38C2-4DC8-419C-BFD7-A5DA81863436}" type="datetime1">
              <a:rPr lang="es-ES" smtClean="0"/>
              <a:t>16/9/20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5915888"/>
            <a:ext cx="2590800" cy="805588"/>
          </a:xfrm>
          <a:prstGeom prst="rect">
            <a:avLst/>
          </a:prstGeom>
        </p:spPr>
        <p:txBody>
          <a:bodyPr/>
          <a:lstStyle/>
          <a:p>
            <a:fld id="{B36D3CB3-B309-374D-AEE8-89539EB192A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4891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A76E86-274D-4B76-AB47-3D5E048F6FDB}" type="datetime1">
              <a:rPr lang="es-ES" smtClean="0"/>
              <a:t>16/9/20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Sistema de Gestión ACCM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5915888"/>
            <a:ext cx="2590800" cy="805588"/>
          </a:xfrm>
          <a:prstGeom prst="rect">
            <a:avLst/>
          </a:prstGeom>
        </p:spPr>
        <p:txBody>
          <a:bodyPr/>
          <a:lstStyle/>
          <a:p>
            <a:fld id="{B36D3CB3-B309-374D-AEE8-89539EB192A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27997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20888"/>
            <a:ext cx="8219256" cy="3705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AFFA46-0364-4B95-A61A-67707317AD14}" type="datetime1">
              <a:rPr lang="es-ES" smtClean="0"/>
              <a:t>16/9/20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182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Sistema de Gestión ACCM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02446" y="6309320"/>
            <a:ext cx="539080" cy="385018"/>
          </a:xfrm>
          <a:prstGeom prst="rect">
            <a:avLst/>
          </a:prstGeom>
        </p:spPr>
        <p:txBody>
          <a:bodyPr/>
          <a:lstStyle/>
          <a:p>
            <a:fld id="{3933E027-C7E7-49AD-96E9-D8951226DAE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14000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20888"/>
            <a:ext cx="8219256" cy="3705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8A3EFC-27F7-4CF9-9BB8-7D02D4960040}" type="datetime1">
              <a:rPr lang="es-ES" smtClean="0"/>
              <a:t>16/9/20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182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Sistema de Gestión ACCM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02446" y="6309320"/>
            <a:ext cx="539080" cy="385018"/>
          </a:xfrm>
          <a:prstGeom prst="rect">
            <a:avLst/>
          </a:prstGeom>
        </p:spPr>
        <p:txBody>
          <a:bodyPr/>
          <a:lstStyle/>
          <a:p>
            <a:fld id="{3933E027-C7E7-49AD-96E9-D8951226DAE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49434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E5064C-7514-483C-BCBA-35A61EF835FB}" type="datetime1">
              <a:rPr lang="es-ES" smtClean="0"/>
              <a:t>16/9/20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182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Sistema de Gestión ACCM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02446" y="6309320"/>
            <a:ext cx="539080" cy="385018"/>
          </a:xfrm>
          <a:prstGeom prst="rect">
            <a:avLst/>
          </a:prstGeom>
        </p:spPr>
        <p:txBody>
          <a:bodyPr/>
          <a:lstStyle/>
          <a:p>
            <a:fld id="{3933E027-C7E7-49AD-96E9-D8951226DAE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61917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163853-AFAA-4224-963D-989D7538F7CC}" type="datetime1">
              <a:rPr lang="es-ES" smtClean="0"/>
              <a:t>16/9/20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182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Sistema de Gestión ACCM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02446" y="6309320"/>
            <a:ext cx="539080" cy="385018"/>
          </a:xfrm>
          <a:prstGeom prst="rect">
            <a:avLst/>
          </a:prstGeom>
        </p:spPr>
        <p:txBody>
          <a:bodyPr/>
          <a:lstStyle/>
          <a:p>
            <a:fld id="{3933E027-C7E7-49AD-96E9-D8951226DAE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89397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20888"/>
            <a:ext cx="8219256" cy="3705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CB0507-ED24-4E26-84CD-21A0AD5CD4F6}" type="datetime1">
              <a:rPr lang="es-ES" smtClean="0"/>
              <a:t>16/9/20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182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Sistema de Gestión ACCM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02446" y="6309320"/>
            <a:ext cx="539080" cy="385018"/>
          </a:xfrm>
          <a:prstGeom prst="rect">
            <a:avLst/>
          </a:prstGeom>
        </p:spPr>
        <p:txBody>
          <a:bodyPr/>
          <a:lstStyle/>
          <a:p>
            <a:fld id="{3933E027-C7E7-49AD-96E9-D8951226DAE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2778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20888"/>
            <a:ext cx="8219256" cy="3705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B0CFBF-0EEE-4BC9-B897-1958B737C2F1}" type="datetime1">
              <a:rPr lang="es-ES" smtClean="0"/>
              <a:t>16/9/20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182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Sistema de Gestión ACCM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02446" y="6309320"/>
            <a:ext cx="539080" cy="385018"/>
          </a:xfrm>
          <a:prstGeom prst="rect">
            <a:avLst/>
          </a:prstGeom>
        </p:spPr>
        <p:txBody>
          <a:bodyPr/>
          <a:lstStyle/>
          <a:p>
            <a:fld id="{3933E027-C7E7-49AD-96E9-D8951226DAE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01893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20888"/>
            <a:ext cx="8219256" cy="3705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F57874-F4CA-430C-875B-F5B20712E560}" type="datetime1">
              <a:rPr lang="es-ES" smtClean="0"/>
              <a:t>16/9/20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182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Sistema de Gestión ACCM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02446" y="6309320"/>
            <a:ext cx="539080" cy="385018"/>
          </a:xfrm>
          <a:prstGeom prst="rect">
            <a:avLst/>
          </a:prstGeom>
        </p:spPr>
        <p:txBody>
          <a:bodyPr/>
          <a:lstStyle/>
          <a:p>
            <a:fld id="{3933E027-C7E7-49AD-96E9-D8951226DAE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24701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20888"/>
            <a:ext cx="8219256" cy="3705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0BB9D3-D338-4E1D-8718-8FF2D541EB65}" type="datetime1">
              <a:rPr lang="es-ES" smtClean="0"/>
              <a:t>16/9/20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182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Sistema de Gestión ACCM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02446" y="6309320"/>
            <a:ext cx="539080" cy="385018"/>
          </a:xfrm>
          <a:prstGeom prst="rect">
            <a:avLst/>
          </a:prstGeom>
        </p:spPr>
        <p:txBody>
          <a:bodyPr/>
          <a:lstStyle/>
          <a:p>
            <a:fld id="{3933E027-C7E7-49AD-96E9-D8951226DAE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68795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F47F81-8C01-4309-B756-DBD4B690067B}" type="datetime1">
              <a:rPr lang="es-ES" smtClean="0"/>
              <a:t>16/9/20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Sistema de Gestión ACCM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5915888"/>
            <a:ext cx="2590800" cy="805588"/>
          </a:xfrm>
          <a:prstGeom prst="rect">
            <a:avLst/>
          </a:prstGeom>
        </p:spPr>
        <p:txBody>
          <a:bodyPr/>
          <a:lstStyle/>
          <a:p>
            <a:fld id="{B36D3CB3-B309-374D-AEE8-89539EB192A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058480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20888"/>
            <a:ext cx="8219256" cy="3705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40A7A8-516E-48DE-81C0-EA54466873CA}" type="datetime1">
              <a:rPr lang="es-ES" smtClean="0"/>
              <a:t>16/9/20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182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Sistema de Gestión ACCM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02446" y="6309320"/>
            <a:ext cx="539080" cy="385018"/>
          </a:xfrm>
          <a:prstGeom prst="rect">
            <a:avLst/>
          </a:prstGeom>
        </p:spPr>
        <p:txBody>
          <a:bodyPr/>
          <a:lstStyle/>
          <a:p>
            <a:fld id="{3933E027-C7E7-49AD-96E9-D8951226DAE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36616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17CD35-1717-4647-802E-DF5502753EEA}" type="datetime1">
              <a:rPr lang="es-ES" smtClean="0"/>
              <a:t>16/9/20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182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Sistema de Gestión ACCM</a:t>
            </a:r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02446" y="6309320"/>
            <a:ext cx="539080" cy="385018"/>
          </a:xfrm>
          <a:prstGeom prst="rect">
            <a:avLst/>
          </a:prstGeom>
        </p:spPr>
        <p:txBody>
          <a:bodyPr/>
          <a:lstStyle/>
          <a:p>
            <a:fld id="{3933E027-C7E7-49AD-96E9-D8951226DAE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809924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1056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20888"/>
            <a:ext cx="8219256" cy="3705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ADB15B-DB3D-4256-9A59-3D3FA8E4D49A}" type="datetime1">
              <a:rPr lang="es-ES" smtClean="0"/>
              <a:t>16/9/20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182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Sistema de Gestión ACCM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02446" y="6309320"/>
            <a:ext cx="539080" cy="385018"/>
          </a:xfrm>
          <a:prstGeom prst="rect">
            <a:avLst/>
          </a:prstGeom>
        </p:spPr>
        <p:txBody>
          <a:bodyPr/>
          <a:lstStyle/>
          <a:p>
            <a:fld id="{3933E027-C7E7-49AD-96E9-D8951226DAE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12266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20888"/>
            <a:ext cx="8219256" cy="3705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13EE12-B9DB-4D1E-9060-61577C579E73}" type="datetime1">
              <a:rPr lang="es-ES" smtClean="0"/>
              <a:t>16/9/20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182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Sistema de Gestión ACCM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02446" y="6309320"/>
            <a:ext cx="539080" cy="385018"/>
          </a:xfrm>
          <a:prstGeom prst="rect">
            <a:avLst/>
          </a:prstGeom>
        </p:spPr>
        <p:txBody>
          <a:bodyPr/>
          <a:lstStyle/>
          <a:p>
            <a:fld id="{3933E027-C7E7-49AD-96E9-D8951226DAE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262024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20888"/>
            <a:ext cx="8219256" cy="3705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D3A75E-DB1B-4596-9B6F-EA4EA2B265BD}" type="datetime1">
              <a:rPr lang="es-ES" smtClean="0"/>
              <a:t>16/9/20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182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Sistema de Gestión ACCM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02446" y="6309320"/>
            <a:ext cx="539080" cy="385018"/>
          </a:xfrm>
          <a:prstGeom prst="rect">
            <a:avLst/>
          </a:prstGeom>
        </p:spPr>
        <p:txBody>
          <a:bodyPr/>
          <a:lstStyle/>
          <a:p>
            <a:fld id="{3933E027-C7E7-49AD-96E9-D8951226DAE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470713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20888"/>
            <a:ext cx="8219256" cy="3705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EE3224-6E9D-4020-84CF-2DCCE54C8E56}" type="datetime1">
              <a:rPr lang="es-ES" smtClean="0"/>
              <a:t>16/9/20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182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Sistema de Gestión ACCM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02446" y="6309320"/>
            <a:ext cx="539080" cy="385018"/>
          </a:xfrm>
          <a:prstGeom prst="rect">
            <a:avLst/>
          </a:prstGeom>
        </p:spPr>
        <p:txBody>
          <a:bodyPr/>
          <a:lstStyle/>
          <a:p>
            <a:fld id="{3933E027-C7E7-49AD-96E9-D8951226DAE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423544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20888"/>
            <a:ext cx="8219256" cy="3705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EAA1CD-EC5A-44E8-838C-0350523C4D8A}" type="datetime1">
              <a:rPr lang="es-ES" smtClean="0"/>
              <a:t>16/9/20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182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Sistema de Gestión ACCM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02446" y="6309320"/>
            <a:ext cx="539080" cy="385018"/>
          </a:xfrm>
          <a:prstGeom prst="rect">
            <a:avLst/>
          </a:prstGeom>
        </p:spPr>
        <p:txBody>
          <a:bodyPr/>
          <a:lstStyle/>
          <a:p>
            <a:fld id="{3933E027-C7E7-49AD-96E9-D8951226DAE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959571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20888"/>
            <a:ext cx="8219256" cy="3705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F01509-C833-421C-9F21-E6F7D041160F}" type="datetime1">
              <a:rPr lang="es-ES" smtClean="0"/>
              <a:t>16/9/20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182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Sistema de Gestión ACCM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02446" y="6309320"/>
            <a:ext cx="539080" cy="385018"/>
          </a:xfrm>
          <a:prstGeom prst="rect">
            <a:avLst/>
          </a:prstGeom>
        </p:spPr>
        <p:txBody>
          <a:bodyPr/>
          <a:lstStyle/>
          <a:p>
            <a:fld id="{3933E027-C7E7-49AD-96E9-D8951226DAE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1032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20888"/>
            <a:ext cx="8219256" cy="3705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145D8A-2C17-4D21-B7BC-745FC6EA2733}" type="datetime1">
              <a:rPr lang="es-ES" smtClean="0"/>
              <a:t>16/9/20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182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Sistema de Gestión ACCM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02446" y="6309320"/>
            <a:ext cx="539080" cy="385018"/>
          </a:xfrm>
          <a:prstGeom prst="rect">
            <a:avLst/>
          </a:prstGeom>
        </p:spPr>
        <p:txBody>
          <a:bodyPr/>
          <a:lstStyle/>
          <a:p>
            <a:fld id="{3933E027-C7E7-49AD-96E9-D8951226DAE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3094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CC2324-F06D-41F5-A1B8-D2328B05D0CD}" type="datetime1">
              <a:rPr lang="es-ES" smtClean="0"/>
              <a:t>16/9/20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Sistema de Gestión ACCM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5915888"/>
            <a:ext cx="2590800" cy="805588"/>
          </a:xfrm>
          <a:prstGeom prst="rect">
            <a:avLst/>
          </a:prstGeom>
        </p:spPr>
        <p:txBody>
          <a:bodyPr/>
          <a:lstStyle/>
          <a:p>
            <a:fld id="{B36D3CB3-B309-374D-AEE8-89539EB192A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62060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20888"/>
            <a:ext cx="8219256" cy="3705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CFC911-A79D-4DC6-B793-5197F983B54A}" type="datetime1">
              <a:rPr lang="es-ES" smtClean="0"/>
              <a:t>16/9/20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182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Sistema de Gestión ACCM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02446" y="6309320"/>
            <a:ext cx="539080" cy="385018"/>
          </a:xfrm>
          <a:prstGeom prst="rect">
            <a:avLst/>
          </a:prstGeom>
        </p:spPr>
        <p:txBody>
          <a:bodyPr/>
          <a:lstStyle/>
          <a:p>
            <a:fld id="{3933E027-C7E7-49AD-96E9-D8951226DAE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655312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20888"/>
            <a:ext cx="8219256" cy="3705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A2F31-9C66-426A-8826-74658393C213}" type="datetime1">
              <a:rPr lang="es-ES" smtClean="0"/>
              <a:t>16/9/20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182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Sistema de Gestión ACCM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02446" y="6309320"/>
            <a:ext cx="539080" cy="385018"/>
          </a:xfrm>
          <a:prstGeom prst="rect">
            <a:avLst/>
          </a:prstGeom>
        </p:spPr>
        <p:txBody>
          <a:bodyPr/>
          <a:lstStyle/>
          <a:p>
            <a:fld id="{3933E027-C7E7-49AD-96E9-D8951226DAE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098548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20888"/>
            <a:ext cx="8219256" cy="3705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D579AD-D9F8-4F38-880D-146898AE2032}" type="datetime1">
              <a:rPr lang="es-ES" smtClean="0"/>
              <a:t>16/9/20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182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Sistema de Gestión ACCM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02446" y="6309320"/>
            <a:ext cx="539080" cy="385018"/>
          </a:xfrm>
          <a:prstGeom prst="rect">
            <a:avLst/>
          </a:prstGeom>
        </p:spPr>
        <p:txBody>
          <a:bodyPr/>
          <a:lstStyle/>
          <a:p>
            <a:fld id="{3933E027-C7E7-49AD-96E9-D8951226DAE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550050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20888"/>
            <a:ext cx="8219256" cy="3705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7A356A-EADC-4D0C-ADA5-7C2AE5BDDDE1}" type="datetime1">
              <a:rPr lang="es-ES" smtClean="0"/>
              <a:t>16/9/20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182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Sistema de Gestión ACCM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02446" y="6309320"/>
            <a:ext cx="539080" cy="385018"/>
          </a:xfrm>
          <a:prstGeom prst="rect">
            <a:avLst/>
          </a:prstGeom>
        </p:spPr>
        <p:txBody>
          <a:bodyPr/>
          <a:lstStyle/>
          <a:p>
            <a:fld id="{3933E027-C7E7-49AD-96E9-D8951226DAE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0674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20888"/>
            <a:ext cx="8219256" cy="3705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B0CA33-7D7B-4EC3-A499-859B7A48BC59}" type="datetime1">
              <a:rPr lang="es-ES" smtClean="0"/>
              <a:t>16/9/20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182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Sistema de Gestión ACCM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02446" y="6309320"/>
            <a:ext cx="539080" cy="385018"/>
          </a:xfrm>
          <a:prstGeom prst="rect">
            <a:avLst/>
          </a:prstGeom>
        </p:spPr>
        <p:txBody>
          <a:bodyPr/>
          <a:lstStyle/>
          <a:p>
            <a:fld id="{3933E027-C7E7-49AD-96E9-D8951226DAE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592659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20888"/>
            <a:ext cx="8219256" cy="3705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CD003B-7DC2-419A-A9E0-2D7426BEE380}" type="datetime1">
              <a:rPr lang="es-ES" smtClean="0"/>
              <a:t>16/9/20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182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Sistema de Gestión ACCM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02446" y="6309320"/>
            <a:ext cx="539080" cy="385018"/>
          </a:xfrm>
          <a:prstGeom prst="rect">
            <a:avLst/>
          </a:prstGeom>
        </p:spPr>
        <p:txBody>
          <a:bodyPr/>
          <a:lstStyle/>
          <a:p>
            <a:fld id="{3933E027-C7E7-49AD-96E9-D8951226DAE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091575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20888"/>
            <a:ext cx="8219256" cy="3705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78A523-2339-4746-B599-5AB9132B6895}" type="datetime1">
              <a:rPr lang="es-ES" smtClean="0"/>
              <a:t>16/9/20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182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Sistema de Gestión ACCM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02446" y="6309320"/>
            <a:ext cx="539080" cy="385018"/>
          </a:xfrm>
          <a:prstGeom prst="rect">
            <a:avLst/>
          </a:prstGeom>
        </p:spPr>
        <p:txBody>
          <a:bodyPr/>
          <a:lstStyle/>
          <a:p>
            <a:fld id="{3933E027-C7E7-49AD-96E9-D8951226DAE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65050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604339-1FC8-4818-83DE-5B5C05D5B773}" type="datetime1">
              <a:rPr lang="es-ES" smtClean="0"/>
              <a:t>16/9/20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Sistema de Gestión ACCM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5915888"/>
            <a:ext cx="2590800" cy="805588"/>
          </a:xfrm>
          <a:prstGeom prst="rect">
            <a:avLst/>
          </a:prstGeom>
        </p:spPr>
        <p:txBody>
          <a:bodyPr/>
          <a:lstStyle/>
          <a:p>
            <a:fld id="{B36D3CB3-B309-374D-AEE8-89539EB192A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4736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2E7CCA-FC69-4776-AAB5-24D882C0367B}" type="datetime1">
              <a:rPr lang="es-ES" smtClean="0"/>
              <a:t>16/9/20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Sistema de Gestión ACCM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5915888"/>
            <a:ext cx="2590800" cy="805588"/>
          </a:xfrm>
          <a:prstGeom prst="rect">
            <a:avLst/>
          </a:prstGeom>
        </p:spPr>
        <p:txBody>
          <a:bodyPr/>
          <a:lstStyle/>
          <a:p>
            <a:fld id="{B36D3CB3-B309-374D-AEE8-89539EB192A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8507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51414F-3442-425D-A4BB-AA2C61CABC91}" type="datetime1">
              <a:rPr lang="es-ES" smtClean="0"/>
              <a:t>16/9/20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Sistema de Gestión ACCM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5915888"/>
            <a:ext cx="2590800" cy="805588"/>
          </a:xfrm>
          <a:prstGeom prst="rect">
            <a:avLst/>
          </a:prstGeom>
        </p:spPr>
        <p:txBody>
          <a:bodyPr/>
          <a:lstStyle/>
          <a:p>
            <a:fld id="{B36D3CB3-B309-374D-AEE8-89539EB192A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9719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7FB9BB-38B2-476C-BAF8-A444807860B8}" type="datetime1">
              <a:rPr lang="es-ES" smtClean="0"/>
              <a:t>16/9/20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Sistema de Gestión ACCM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5915888"/>
            <a:ext cx="2590800" cy="805588"/>
          </a:xfrm>
          <a:prstGeom prst="rect">
            <a:avLst/>
          </a:prstGeom>
        </p:spPr>
        <p:txBody>
          <a:bodyPr/>
          <a:lstStyle/>
          <a:p>
            <a:fld id="{B36D3CB3-B309-374D-AEE8-89539EB192A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033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3B6AA-050C-4557-BF8E-DF992BD6D320}" type="datetime1">
              <a:rPr lang="es-ES" smtClean="0"/>
              <a:t>16/9/20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Sistema de Gestión ACCM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5915888"/>
            <a:ext cx="2590800" cy="805588"/>
          </a:xfrm>
          <a:prstGeom prst="rect">
            <a:avLst/>
          </a:prstGeom>
        </p:spPr>
        <p:txBody>
          <a:bodyPr/>
          <a:lstStyle/>
          <a:p>
            <a:fld id="{B36D3CB3-B309-374D-AEE8-89539EB192A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45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20E012-A63D-4926-BF95-E980DAF25106}" type="datetime1">
              <a:rPr lang="es-ES" smtClean="0"/>
              <a:t>16/9/20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Sistema de Gestión ACCM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5915888"/>
            <a:ext cx="2590800" cy="805588"/>
          </a:xfrm>
          <a:prstGeom prst="rect">
            <a:avLst/>
          </a:prstGeom>
        </p:spPr>
        <p:txBody>
          <a:bodyPr/>
          <a:lstStyle/>
          <a:p>
            <a:fld id="{B36D3CB3-B309-374D-AEE8-89539EB192A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897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97413" y="5952034"/>
            <a:ext cx="2389387" cy="76944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s-ES" sz="4400" dirty="0"/>
          </a:p>
        </p:txBody>
      </p:sp>
      <p:sp>
        <p:nvSpPr>
          <p:cNvPr id="4" name="Rectángulo 3"/>
          <p:cNvSpPr/>
          <p:nvPr userDrawn="1"/>
        </p:nvSpPr>
        <p:spPr>
          <a:xfrm>
            <a:off x="260696" y="763010"/>
            <a:ext cx="2385753" cy="1662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E24A8-7538-4357-A1BF-A33D306DEEA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8302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23" r:id="rId27"/>
    <p:sldLayoutId id="2147483724" r:id="rId28"/>
    <p:sldLayoutId id="2147483725" r:id="rId29"/>
    <p:sldLayoutId id="2147483726" r:id="rId30"/>
    <p:sldLayoutId id="2147483727" r:id="rId31"/>
    <p:sldLayoutId id="2147483728" r:id="rId32"/>
    <p:sldLayoutId id="2147483729" r:id="rId33"/>
    <p:sldLayoutId id="2147483730" r:id="rId34"/>
    <p:sldLayoutId id="2147483731" r:id="rId35"/>
    <p:sldLayoutId id="2147483732" r:id="rId36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/>
          <p:nvPr/>
        </p:nvSpPr>
        <p:spPr>
          <a:xfrm>
            <a:off x="664882" y="2028617"/>
            <a:ext cx="7814236" cy="280076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es-ES" sz="4400" b="1" dirty="0">
                <a:solidFill>
                  <a:srgbClr val="002060"/>
                </a:solidFill>
                <a:latin typeface="Arial Black" panose="020B0A04020102020204" pitchFamily="34" charset="0"/>
              </a:rPr>
              <a:t>Guía para el uso de la plataforma ZOOM para auditorías remotas de ACCM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7EDBFE3-0580-446F-8F7F-0F2FF177655F}"/>
              </a:ext>
            </a:extLst>
          </p:cNvPr>
          <p:cNvSpPr/>
          <p:nvPr/>
        </p:nvSpPr>
        <p:spPr>
          <a:xfrm>
            <a:off x="7175810" y="5566394"/>
            <a:ext cx="18040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600" b="1" dirty="0">
                <a:solidFill>
                  <a:srgbClr val="002060"/>
                </a:solidFill>
                <a:latin typeface="Arial" charset="0"/>
              </a:rPr>
              <a:t>ACCM AMÉRICA</a:t>
            </a:r>
          </a:p>
        </p:txBody>
      </p:sp>
    </p:spTree>
    <p:extLst>
      <p:ext uri="{BB962C8B-B14F-4D97-AF65-F5344CB8AC3E}">
        <p14:creationId xmlns:p14="http://schemas.microsoft.com/office/powerpoint/2010/main" val="465159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C0890DB-D6D0-42C1-885F-8E9420AB1A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889" t="10082" r="7381" b="48205"/>
          <a:stretch/>
        </p:blipFill>
        <p:spPr>
          <a:xfrm>
            <a:off x="7768929" y="6041571"/>
            <a:ext cx="900104" cy="60813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2210F29-8F16-42BF-801F-498B72C434E9}"/>
              </a:ext>
            </a:extLst>
          </p:cNvPr>
          <p:cNvSpPr txBox="1"/>
          <p:nvPr/>
        </p:nvSpPr>
        <p:spPr>
          <a:xfrm>
            <a:off x="478234" y="1976086"/>
            <a:ext cx="3347568" cy="1600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sz="1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Para probar el video en una reunión </a:t>
            </a:r>
            <a:endParaRPr lang="es-MX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MX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Haga clic en la flecha junto a Start/Stop Video (Comenzar/Detener video). </a:t>
            </a:r>
          </a:p>
          <a:p>
            <a:endParaRPr lang="es-MX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MX" sz="1400" dirty="0">
                <a:solidFill>
                  <a:srgbClr val="000000"/>
                </a:solidFill>
                <a:latin typeface="Arial" panose="020B0604020202020204" pitchFamily="34" charset="0"/>
              </a:rPr>
              <a:t>Al seleccionar la flecha en la esquina superior derecha, se abrira el menu de configuración de video.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CDB94E5-82DA-4DBD-98A3-8A0818118F57}"/>
              </a:ext>
            </a:extLst>
          </p:cNvPr>
          <p:cNvSpPr txBox="1"/>
          <p:nvPr/>
        </p:nvSpPr>
        <p:spPr>
          <a:xfrm>
            <a:off x="1148062" y="1517502"/>
            <a:ext cx="2007912" cy="3231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15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Prueba de video</a:t>
            </a:r>
            <a:endParaRPr lang="es-MX" sz="15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90E9C7C-A637-43AC-88D6-26E5801E7B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468" t="74016" r="9633" b="4344"/>
          <a:stretch/>
        </p:blipFill>
        <p:spPr>
          <a:xfrm>
            <a:off x="96888" y="4721897"/>
            <a:ext cx="5611615" cy="1396896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8E376403-446D-4D6E-8FB5-FC71C4947EAC}"/>
              </a:ext>
            </a:extLst>
          </p:cNvPr>
          <p:cNvSpPr/>
          <p:nvPr/>
        </p:nvSpPr>
        <p:spPr>
          <a:xfrm>
            <a:off x="1354028" y="5821195"/>
            <a:ext cx="199320" cy="16217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1B5A91F-EA2B-4AF6-B39C-10939F2DEB63}"/>
              </a:ext>
            </a:extLst>
          </p:cNvPr>
          <p:cNvSpPr txBox="1"/>
          <p:nvPr/>
        </p:nvSpPr>
        <p:spPr>
          <a:xfrm>
            <a:off x="4207147" y="1366997"/>
            <a:ext cx="4782668" cy="42934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1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En el menú de configuración de video podrá acceder a las siguientes opciones: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3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Relación de aspecto: </a:t>
            </a:r>
            <a:r>
              <a:rPr lang="es-MX" sz="1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compartir su cámara en 16:9 (pantalla ancha) o relación original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3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Habilitar HD: </a:t>
            </a:r>
            <a:r>
              <a:rPr lang="es-MX" sz="1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fuerza la relación de aspecto 16:9 y comparte video HD si es posible.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3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Habilitar el efecto de espejo</a:t>
            </a:r>
            <a:r>
              <a:rPr lang="es-MX" sz="1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 rota el video de su cámara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3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Activar la aceleración de hardware: </a:t>
            </a:r>
            <a:r>
              <a:rPr lang="es-MX" sz="1300" dirty="0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r>
              <a:rPr lang="es-MX" sz="1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 tiene problemas de CPU al usar Zoom</a:t>
            </a:r>
            <a:r>
              <a:rPr lang="es-MX" sz="13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s-MX" sz="1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usará el hardware para codificar y decodificar video, en lugar del software de Zoom.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3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Retocar mi apariencia</a:t>
            </a:r>
            <a:r>
              <a:rPr lang="es-MX" sz="1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 aplicar efecto borroso a su video.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3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Mostrar nombres de los participantes en sus videos</a:t>
            </a:r>
            <a:r>
              <a:rPr lang="es-MX" sz="1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 muestra el nombre de cada participante en la esquina inferior izquierda de la ventana de video.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3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Apagar mi video al entrar a una reunión.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3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Ocultar participantes que no tienen video</a:t>
            </a:r>
            <a:r>
              <a:rPr lang="es-MX" sz="1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 al seleccionar esta opción, se apagará la ventana de video para los participantes que se unieron sin video.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3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Destacar mi video cuando hable: </a:t>
            </a:r>
            <a:r>
              <a:rPr lang="es-MX" sz="1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muestra su video localmente cuando habla usando video en modo Orador activo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964C4C8-D8C7-1646-BD4C-45FA09D1642A}"/>
              </a:ext>
            </a:extLst>
          </p:cNvPr>
          <p:cNvSpPr txBox="1"/>
          <p:nvPr/>
        </p:nvSpPr>
        <p:spPr>
          <a:xfrm>
            <a:off x="3214575" y="510565"/>
            <a:ext cx="54544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¿Con que funciones cuento en la reunión?</a:t>
            </a:r>
          </a:p>
        </p:txBody>
      </p:sp>
    </p:spTree>
    <p:extLst>
      <p:ext uri="{BB962C8B-B14F-4D97-AF65-F5344CB8AC3E}">
        <p14:creationId xmlns:p14="http://schemas.microsoft.com/office/powerpoint/2010/main" val="2929781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C0890DB-D6D0-42C1-885F-8E9420AB1A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889" t="10082" r="7381" b="48205"/>
          <a:stretch/>
        </p:blipFill>
        <p:spPr>
          <a:xfrm>
            <a:off x="7768929" y="6041571"/>
            <a:ext cx="900104" cy="60813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2210F29-8F16-42BF-801F-498B72C434E9}"/>
              </a:ext>
            </a:extLst>
          </p:cNvPr>
          <p:cNvSpPr txBox="1"/>
          <p:nvPr/>
        </p:nvSpPr>
        <p:spPr>
          <a:xfrm>
            <a:off x="454852" y="1894361"/>
            <a:ext cx="8065033" cy="18466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1500" b="1" dirty="0">
                <a:solidFill>
                  <a:srgbClr val="000000"/>
                </a:solidFill>
                <a:latin typeface="Arial" panose="020B0604020202020204" pitchFamily="34" charset="0"/>
              </a:rPr>
              <a:t>Audio: </a:t>
            </a:r>
          </a:p>
          <a:p>
            <a:pPr algn="just"/>
            <a:r>
              <a:rPr lang="es-MX" sz="1400" b="1" dirty="0">
                <a:solidFill>
                  <a:srgbClr val="000000"/>
                </a:solidFill>
                <a:latin typeface="Arial" panose="020B0604020202020204" pitchFamily="34" charset="0"/>
              </a:rPr>
              <a:t>Sin diagonal roja: </a:t>
            </a:r>
            <a:r>
              <a:rPr lang="es-MX" sz="1400" dirty="0">
                <a:solidFill>
                  <a:srgbClr val="000000"/>
                </a:solidFill>
                <a:latin typeface="Arial" panose="020B0604020202020204" pitchFamily="34" charset="0"/>
              </a:rPr>
              <a:t>Se hace uso del micrófono, significa que el audio esta activado.</a:t>
            </a:r>
          </a:p>
          <a:p>
            <a:pPr algn="just"/>
            <a:r>
              <a:rPr lang="es-MX" sz="1400" b="1" dirty="0">
                <a:solidFill>
                  <a:srgbClr val="000000"/>
                </a:solidFill>
                <a:latin typeface="Arial" panose="020B0604020202020204" pitchFamily="34" charset="0"/>
              </a:rPr>
              <a:t>Con diagonal roja: </a:t>
            </a:r>
            <a:r>
              <a:rPr lang="es-MX" sz="1400" dirty="0">
                <a:solidFill>
                  <a:srgbClr val="000000"/>
                </a:solidFill>
                <a:latin typeface="Arial" panose="020B0604020202020204" pitchFamily="34" charset="0"/>
              </a:rPr>
              <a:t>Se pone en mute (silencio),el audio esta desactivado y ningún participante puede escucharlo. </a:t>
            </a:r>
          </a:p>
          <a:p>
            <a:pPr algn="just"/>
            <a:endParaRPr lang="es-MX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MX" sz="1500" b="1" dirty="0">
                <a:solidFill>
                  <a:srgbClr val="000000"/>
                </a:solidFill>
                <a:latin typeface="Arial" panose="020B0604020202020204" pitchFamily="34" charset="0"/>
              </a:rPr>
              <a:t>Video: </a:t>
            </a:r>
          </a:p>
          <a:p>
            <a:pPr algn="just"/>
            <a:r>
              <a:rPr lang="es-MX" sz="1400" b="1" dirty="0">
                <a:solidFill>
                  <a:srgbClr val="000000"/>
                </a:solidFill>
                <a:latin typeface="Arial" panose="020B0604020202020204" pitchFamily="34" charset="0"/>
              </a:rPr>
              <a:t>Sin diagonal roja: </a:t>
            </a:r>
            <a:r>
              <a:rPr lang="es-MX" sz="1400" dirty="0">
                <a:solidFill>
                  <a:srgbClr val="000000"/>
                </a:solidFill>
                <a:latin typeface="Arial" panose="020B0604020202020204" pitchFamily="34" charset="0"/>
              </a:rPr>
              <a:t>Se hace uso de la cámara web permitiendo a todos los participantes verlo.</a:t>
            </a:r>
          </a:p>
          <a:p>
            <a:pPr algn="just"/>
            <a:r>
              <a:rPr lang="es-MX" sz="1400" b="1" dirty="0">
                <a:solidFill>
                  <a:srgbClr val="000000"/>
                </a:solidFill>
                <a:latin typeface="Arial" panose="020B0604020202020204" pitchFamily="34" charset="0"/>
              </a:rPr>
              <a:t>Con diagonal roja</a:t>
            </a:r>
            <a:r>
              <a:rPr lang="es-MX" sz="1400" dirty="0">
                <a:solidFill>
                  <a:srgbClr val="000000"/>
                </a:solidFill>
                <a:latin typeface="Arial" panose="020B0604020202020204" pitchFamily="34" charset="0"/>
              </a:rPr>
              <a:t>: Se cancela la transmisión de video, ningún participante puede verlo.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CDB94E5-82DA-4DBD-98A3-8A0818118F57}"/>
              </a:ext>
            </a:extLst>
          </p:cNvPr>
          <p:cNvSpPr txBox="1"/>
          <p:nvPr/>
        </p:nvSpPr>
        <p:spPr>
          <a:xfrm>
            <a:off x="1492012" y="1433124"/>
            <a:ext cx="2699974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rgbClr val="000000"/>
                </a:solidFill>
                <a:latin typeface="Arial" panose="020B0604020202020204" pitchFamily="34" charset="0"/>
              </a:rPr>
              <a:t>Funciones de audio y video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1211E99D-8E4B-4945-95B4-259B6D068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5962" y="4383314"/>
            <a:ext cx="4592076" cy="1237708"/>
          </a:xfrm>
          <a:prstGeom prst="rect">
            <a:avLst/>
          </a:prstGeom>
          <a:noFill/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68D417D3-647F-7740-92A1-7FF457EB96A9}"/>
              </a:ext>
            </a:extLst>
          </p:cNvPr>
          <p:cNvSpPr txBox="1"/>
          <p:nvPr/>
        </p:nvSpPr>
        <p:spPr>
          <a:xfrm>
            <a:off x="3214575" y="510565"/>
            <a:ext cx="54544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¿Con que funciones cuento en la reunión?</a:t>
            </a:r>
          </a:p>
        </p:txBody>
      </p:sp>
    </p:spTree>
    <p:extLst>
      <p:ext uri="{BB962C8B-B14F-4D97-AF65-F5344CB8AC3E}">
        <p14:creationId xmlns:p14="http://schemas.microsoft.com/office/powerpoint/2010/main" val="190496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C0890DB-D6D0-42C1-885F-8E9420AB1A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889" t="10082" r="7381" b="48205"/>
          <a:stretch/>
        </p:blipFill>
        <p:spPr>
          <a:xfrm>
            <a:off x="7768929" y="6041571"/>
            <a:ext cx="900104" cy="60813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2210F29-8F16-42BF-801F-498B72C434E9}"/>
              </a:ext>
            </a:extLst>
          </p:cNvPr>
          <p:cNvSpPr txBox="1"/>
          <p:nvPr/>
        </p:nvSpPr>
        <p:spPr>
          <a:xfrm>
            <a:off x="359699" y="1435769"/>
            <a:ext cx="850537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Una vez que haya comenzado una reunión o se haya unido a una, puede realizar las siguientes acciones desde la barra de menú ubicada en la parte inferior de la ventana de la reunión.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6A45975-B493-7E4E-805D-11B1C5C4879D}"/>
              </a:ext>
            </a:extLst>
          </p:cNvPr>
          <p:cNvSpPr txBox="1"/>
          <p:nvPr/>
        </p:nvSpPr>
        <p:spPr>
          <a:xfrm>
            <a:off x="528381" y="3218688"/>
            <a:ext cx="7753685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sz="1400" dirty="0">
                <a:solidFill>
                  <a:srgbClr val="000000"/>
                </a:solidFill>
                <a:latin typeface="Arial" panose="020B0604020202020204" pitchFamily="34" charset="0"/>
              </a:rPr>
              <a:t>Se pueden realizar las siguientes acciones</a:t>
            </a:r>
            <a:r>
              <a:rPr lang="es-MX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</a:p>
          <a:p>
            <a:r>
              <a:rPr lang="es-MX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Invitar a más personas a unirse a la reunión.</a:t>
            </a:r>
          </a:p>
          <a:p>
            <a:r>
              <a:rPr lang="es-MX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Administrar participantes</a:t>
            </a:r>
          </a:p>
          <a:p>
            <a:r>
              <a:rPr lang="es-MX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Compartir la pantalla de su escritorio o la ventana de una aplicación específica.</a:t>
            </a:r>
          </a:p>
          <a:p>
            <a:r>
              <a:rPr lang="es-MX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Chatear en grupo o de forma privada.</a:t>
            </a:r>
          </a:p>
          <a:p>
            <a:r>
              <a:rPr lang="es-MX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Grabar su reunión (si se tienen los permisos requeridos) </a:t>
            </a:r>
          </a:p>
          <a:p>
            <a:r>
              <a:rPr lang="es-MX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Activar y desactivar el audio </a:t>
            </a:r>
          </a:p>
          <a:p>
            <a:r>
              <a:rPr lang="es-MX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Detener e iniciar su video </a:t>
            </a:r>
          </a:p>
          <a:p>
            <a:r>
              <a:rPr lang="es-MX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Salir de la reunión o finalizarla 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FDFE2337-485A-6D44-A57D-195981074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8951" y="2166331"/>
            <a:ext cx="5572546" cy="717676"/>
          </a:xfrm>
          <a:prstGeom prst="rect">
            <a:avLst/>
          </a:prstGeom>
          <a:noFill/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08370ED-91C8-4A03-AE02-05634E2B63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14" t="20357" r="64587" b="45882"/>
          <a:stretch/>
        </p:blipFill>
        <p:spPr>
          <a:xfrm>
            <a:off x="6222538" y="4146766"/>
            <a:ext cx="2642532" cy="1736522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BB727FA9-D145-1A4B-9FE1-472BCF818B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88346" t="-2683" r="815" b="2683"/>
          <a:stretch/>
        </p:blipFill>
        <p:spPr bwMode="auto">
          <a:xfrm>
            <a:off x="3828308" y="5334130"/>
            <a:ext cx="1487383" cy="857681"/>
          </a:xfrm>
          <a:prstGeom prst="rect">
            <a:avLst/>
          </a:prstGeom>
          <a:noFill/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BB2148F-24D1-BB40-B0D6-F7C3B344C6A4}"/>
              </a:ext>
            </a:extLst>
          </p:cNvPr>
          <p:cNvSpPr txBox="1"/>
          <p:nvPr/>
        </p:nvSpPr>
        <p:spPr>
          <a:xfrm>
            <a:off x="3214575" y="510565"/>
            <a:ext cx="54544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¿Con que funciones cuento en la reunión?</a:t>
            </a:r>
          </a:p>
        </p:txBody>
      </p:sp>
    </p:spTree>
    <p:extLst>
      <p:ext uri="{BB962C8B-B14F-4D97-AF65-F5344CB8AC3E}">
        <p14:creationId xmlns:p14="http://schemas.microsoft.com/office/powerpoint/2010/main" val="361959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C0890DB-D6D0-42C1-885F-8E9420AB1A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889" t="10082" r="7381" b="48205"/>
          <a:stretch/>
        </p:blipFill>
        <p:spPr>
          <a:xfrm>
            <a:off x="7768929" y="6041571"/>
            <a:ext cx="900104" cy="60813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2210F29-8F16-42BF-801F-498B72C434E9}"/>
              </a:ext>
            </a:extLst>
          </p:cNvPr>
          <p:cNvSpPr txBox="1"/>
          <p:nvPr/>
        </p:nvSpPr>
        <p:spPr>
          <a:xfrm>
            <a:off x="505642" y="1704465"/>
            <a:ext cx="813271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1400" b="0" i="0" u="none" strike="noStrike" baseline="0" dirty="0">
                <a:latin typeface="Arial" panose="020B0604020202020204" pitchFamily="34" charset="0"/>
              </a:rPr>
              <a:t>El anfitrión y </a:t>
            </a:r>
            <a:r>
              <a:rPr lang="es-MX" sz="1400" dirty="0">
                <a:latin typeface="Arial" panose="020B0604020202020204" pitchFamily="34" charset="0"/>
              </a:rPr>
              <a:t>los </a:t>
            </a:r>
            <a:r>
              <a:rPr lang="es-MX" sz="1400" b="0" i="0" u="none" strike="noStrike" baseline="0" dirty="0">
                <a:latin typeface="Arial" panose="020B0604020202020204" pitchFamily="34" charset="0"/>
              </a:rPr>
              <a:t>participantes pueden compartir pantallas haciendo clic en el icono Compartir pantalla.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90E9C7C-A637-43AC-88D6-26E5801E7B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468" t="90286" r="9633" b="4344"/>
          <a:stretch/>
        </p:blipFill>
        <p:spPr>
          <a:xfrm>
            <a:off x="2173057" y="1189889"/>
            <a:ext cx="4797883" cy="296377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8E376403-446D-4D6E-8FB5-FC71C4947EAC}"/>
              </a:ext>
            </a:extLst>
          </p:cNvPr>
          <p:cNvSpPr/>
          <p:nvPr/>
        </p:nvSpPr>
        <p:spPr>
          <a:xfrm>
            <a:off x="6577715" y="1107515"/>
            <a:ext cx="622583" cy="4001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1B5A91F-EA2B-4AF6-B39C-10939F2DEB63}"/>
              </a:ext>
            </a:extLst>
          </p:cNvPr>
          <p:cNvSpPr txBox="1"/>
          <p:nvPr/>
        </p:nvSpPr>
        <p:spPr>
          <a:xfrm>
            <a:off x="385870" y="2502141"/>
            <a:ext cx="8372260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1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Iniciar la función de compartir pantallas </a:t>
            </a:r>
            <a:endParaRPr lang="es-MX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s-MX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MX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Haga clic en el botón </a:t>
            </a:r>
            <a:r>
              <a:rPr lang="es-MX" sz="1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Compartir pantalla </a:t>
            </a:r>
            <a:r>
              <a:rPr lang="es-MX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ubicado en la barra de herramientas de la reunión. </a:t>
            </a:r>
          </a:p>
          <a:p>
            <a:pPr algn="just"/>
            <a:endParaRPr lang="es-MX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s-MX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s-MX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s-MX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s-MX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s-MX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s-MX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s-MX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s-MX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s-MX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s-MX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MX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Seleccione la pantalla que desea compartir. Puede elegir una aplicación individual que ya esté abierta en su computadora.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08CD3D3-CFA6-440F-8C6F-8EBB652E0C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88" t="25585" r="22354" b="29362"/>
          <a:stretch/>
        </p:blipFill>
        <p:spPr>
          <a:xfrm>
            <a:off x="2241137" y="3185167"/>
            <a:ext cx="4661725" cy="217337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5920503-C88B-B24F-B6AC-D34172F9F677}"/>
              </a:ext>
            </a:extLst>
          </p:cNvPr>
          <p:cNvSpPr txBox="1"/>
          <p:nvPr/>
        </p:nvSpPr>
        <p:spPr>
          <a:xfrm>
            <a:off x="4128975" y="499381"/>
            <a:ext cx="39857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¿Cómo compartir mi pantalla?</a:t>
            </a:r>
          </a:p>
        </p:txBody>
      </p:sp>
    </p:spTree>
    <p:extLst>
      <p:ext uri="{BB962C8B-B14F-4D97-AF65-F5344CB8AC3E}">
        <p14:creationId xmlns:p14="http://schemas.microsoft.com/office/powerpoint/2010/main" val="4030809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C0890DB-D6D0-42C1-885F-8E9420AB1A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889" t="10082" r="7381" b="48205"/>
          <a:stretch/>
        </p:blipFill>
        <p:spPr>
          <a:xfrm>
            <a:off x="7768929" y="6041571"/>
            <a:ext cx="900104" cy="60813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2210F29-8F16-42BF-801F-498B72C434E9}"/>
              </a:ext>
            </a:extLst>
          </p:cNvPr>
          <p:cNvSpPr txBox="1"/>
          <p:nvPr/>
        </p:nvSpPr>
        <p:spPr>
          <a:xfrm>
            <a:off x="360887" y="1158088"/>
            <a:ext cx="8422226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1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Menú de uso compartido de pantalla </a:t>
            </a:r>
            <a:endParaRPr lang="es-MX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MX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Cuando comience a compartir su pantalla, los controles de la reunión se moverán a un menú que puede arrastrar alrededor de su pantalla. </a:t>
            </a:r>
            <a:endParaRPr lang="es-MX" sz="1400" b="0" i="0" u="none" strike="noStrike" baseline="0" dirty="0">
              <a:latin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FCFB484-772D-483F-A252-BB63246FA1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7" t="785" r="59133" b="91201"/>
          <a:stretch/>
        </p:blipFill>
        <p:spPr>
          <a:xfrm>
            <a:off x="1298787" y="4178608"/>
            <a:ext cx="6317825" cy="712926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12D364E4-2E40-4B30-8E86-9AF0821B2221}"/>
              </a:ext>
            </a:extLst>
          </p:cNvPr>
          <p:cNvSpPr/>
          <p:nvPr/>
        </p:nvSpPr>
        <p:spPr>
          <a:xfrm>
            <a:off x="5234931" y="4502898"/>
            <a:ext cx="842019" cy="4267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670DD41-69B7-455B-A46F-4DCC3D473AFB}"/>
              </a:ext>
            </a:extLst>
          </p:cNvPr>
          <p:cNvSpPr txBox="1"/>
          <p:nvPr/>
        </p:nvSpPr>
        <p:spPr>
          <a:xfrm>
            <a:off x="417927" y="5177724"/>
            <a:ext cx="8308146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Cuando finalice la presentación de la información que se compartió en la pantalla, en la barra del menú se encuentra un botón de color rojo que dice </a:t>
            </a:r>
            <a:r>
              <a:rPr lang="es-MX" sz="1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«Deja de compartir», </a:t>
            </a:r>
            <a:r>
              <a:rPr lang="es-MX" sz="14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se da clic para volver a la pantalla de inicio con todo el personal que esta participando en la reunión.</a:t>
            </a:r>
            <a:endParaRPr lang="es-MX" sz="1400" b="0" i="0" u="none" strike="noStrike" baseline="0" dirty="0">
              <a:latin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0C87190-E617-B94E-9AD4-271ED0FD8F8B}"/>
              </a:ext>
            </a:extLst>
          </p:cNvPr>
          <p:cNvSpPr txBox="1"/>
          <p:nvPr/>
        </p:nvSpPr>
        <p:spPr>
          <a:xfrm>
            <a:off x="4128975" y="499381"/>
            <a:ext cx="39857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¿Cómo compartir mi pantalla?</a:t>
            </a:r>
          </a:p>
        </p:txBody>
      </p:sp>
    </p:spTree>
    <p:extLst>
      <p:ext uri="{BB962C8B-B14F-4D97-AF65-F5344CB8AC3E}">
        <p14:creationId xmlns:p14="http://schemas.microsoft.com/office/powerpoint/2010/main" val="1782804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C0890DB-D6D0-42C1-885F-8E9420AB1A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889" t="10082" r="7381" b="48205"/>
          <a:stretch/>
        </p:blipFill>
        <p:spPr>
          <a:xfrm>
            <a:off x="7768929" y="6041571"/>
            <a:ext cx="900104" cy="60813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2210F29-8F16-42BF-801F-498B72C434E9}"/>
              </a:ext>
            </a:extLst>
          </p:cNvPr>
          <p:cNvSpPr txBox="1"/>
          <p:nvPr/>
        </p:nvSpPr>
        <p:spPr>
          <a:xfrm>
            <a:off x="293293" y="1209479"/>
            <a:ext cx="4013482" cy="48320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Las salas para grupos pequeños le permiten dividir su reunión de Zoom en varias sesiones independientes. </a:t>
            </a:r>
          </a:p>
          <a:p>
            <a:pPr algn="just"/>
            <a:endParaRPr lang="es-MX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MX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El anfitrión de la reunión es quien </a:t>
            </a:r>
            <a:r>
              <a:rPr lang="es-MX" sz="1400" dirty="0">
                <a:solidFill>
                  <a:srgbClr val="000000"/>
                </a:solidFill>
                <a:latin typeface="Arial" panose="020B0604020202020204" pitchFamily="34" charset="0"/>
              </a:rPr>
              <a:t>puede realizar la división de los participantes de la reunión de forma manual y puede alternar entre sesiones en cualquier momento. </a:t>
            </a:r>
          </a:p>
          <a:p>
            <a:pPr algn="just"/>
            <a:endParaRPr lang="es-MX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MX" sz="1400" dirty="0">
                <a:solidFill>
                  <a:srgbClr val="000000"/>
                </a:solidFill>
                <a:latin typeface="Arial" panose="020B0604020202020204" pitchFamily="34" charset="0"/>
              </a:rPr>
              <a:t>Con esto cada auditor puede estar realizando la evaluación por separado con el personal correspondientes. </a:t>
            </a:r>
          </a:p>
          <a:p>
            <a:pPr algn="just"/>
            <a:endParaRPr lang="es-MX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MX" sz="1400" dirty="0">
                <a:solidFill>
                  <a:srgbClr val="000000"/>
                </a:solidFill>
                <a:latin typeface="Arial" panose="020B0604020202020204" pitchFamily="34" charset="0"/>
              </a:rPr>
              <a:t>Si se conecta una personal adicional a la reunión mientras se tiene la división de grupos, la persona entra a una sala de espera hasta que el anfitrión determine a que grupo debe ingresar la persona.</a:t>
            </a:r>
          </a:p>
          <a:p>
            <a:pPr algn="just"/>
            <a:endParaRPr lang="es-MX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MX" sz="1400" dirty="0">
                <a:solidFill>
                  <a:srgbClr val="000000"/>
                </a:solidFill>
                <a:latin typeface="Arial" panose="020B0604020202020204" pitchFamily="34" charset="0"/>
              </a:rPr>
              <a:t>Los participantes de la sala para grupos pequeños tienen capacidad completa para audio, video y pantalla compartida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481D452-49EA-40FF-8652-32B8127692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65" t="24761" r="26972" b="28821"/>
          <a:stretch/>
        </p:blipFill>
        <p:spPr>
          <a:xfrm>
            <a:off x="4720812" y="1906237"/>
            <a:ext cx="4129895" cy="309315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565B743-E3F5-4630-904E-9FF0315B2670}"/>
              </a:ext>
            </a:extLst>
          </p:cNvPr>
          <p:cNvSpPr txBox="1"/>
          <p:nvPr/>
        </p:nvSpPr>
        <p:spPr>
          <a:xfrm>
            <a:off x="7410450" y="2357439"/>
            <a:ext cx="1212850" cy="2190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8C9B921-567D-264B-8D34-4E1B6D0067D3}"/>
              </a:ext>
            </a:extLst>
          </p:cNvPr>
          <p:cNvSpPr txBox="1"/>
          <p:nvPr/>
        </p:nvSpPr>
        <p:spPr>
          <a:xfrm>
            <a:off x="4446475" y="512081"/>
            <a:ext cx="2843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¿Sección de grupos?</a:t>
            </a:r>
          </a:p>
        </p:txBody>
      </p:sp>
    </p:spTree>
    <p:extLst>
      <p:ext uri="{BB962C8B-B14F-4D97-AF65-F5344CB8AC3E}">
        <p14:creationId xmlns:p14="http://schemas.microsoft.com/office/powerpoint/2010/main" val="1947928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C0890DB-D6D0-42C1-885F-8E9420AB1A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889" t="10082" r="7381" b="48205"/>
          <a:stretch/>
        </p:blipFill>
        <p:spPr>
          <a:xfrm>
            <a:off x="5708502" y="4190763"/>
            <a:ext cx="3240464" cy="218934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2210F29-8F16-42BF-801F-498B72C434E9}"/>
              </a:ext>
            </a:extLst>
          </p:cNvPr>
          <p:cNvSpPr txBox="1"/>
          <p:nvPr/>
        </p:nvSpPr>
        <p:spPr>
          <a:xfrm>
            <a:off x="1083434" y="3309939"/>
            <a:ext cx="6977132" cy="86177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5000" dirty="0">
                <a:solidFill>
                  <a:srgbClr val="000000"/>
                </a:solidFill>
                <a:latin typeface="Arial" panose="020B0604020202020204" pitchFamily="34" charset="0"/>
              </a:rPr>
              <a:t>Gracias por tu atención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F3F2BFF-8F24-4A4E-A674-867B23572A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395" t="9259" r="6563" b="40926"/>
          <a:stretch/>
        </p:blipFill>
        <p:spPr>
          <a:xfrm>
            <a:off x="533400" y="1148241"/>
            <a:ext cx="2755970" cy="214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02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3F8F7EC-9A82-41DF-8C58-4BC8D40B9FCB}"/>
              </a:ext>
            </a:extLst>
          </p:cNvPr>
          <p:cNvSpPr txBox="1"/>
          <p:nvPr/>
        </p:nvSpPr>
        <p:spPr>
          <a:xfrm>
            <a:off x="657435" y="1556884"/>
            <a:ext cx="801159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dirty="0"/>
              <a:t>La aplicación Zoom Video es una plataforma de videoconferencia y reuniones virtuales, accesible desde computadoras (de escritorio y portatiles), telefonos inteligentes y tabletas. 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La plataforma nos permite realizar lo siguiente: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dirty="0"/>
              <a:t>Videoconferencias.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dirty="0"/>
              <a:t>Compartir documentos de manera simultanea (Compartir pantalla).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dirty="0"/>
              <a:t>Compartir documentos  como archivos adjuntos.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dirty="0"/>
              <a:t>Comunicación a través de chat de texto.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dirty="0"/>
              <a:t>Generación de salas de grupos.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C139EC9-542D-406F-94F0-B8F6A8DD5E82}"/>
              </a:ext>
            </a:extLst>
          </p:cNvPr>
          <p:cNvSpPr txBox="1"/>
          <p:nvPr/>
        </p:nvSpPr>
        <p:spPr>
          <a:xfrm>
            <a:off x="4076987" y="487513"/>
            <a:ext cx="39505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¿Qué es la aplicación ZOOM?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220CEE-D0A5-44C0-B7C6-B98B7C7BC3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889" t="10082" r="7381" b="48205"/>
          <a:stretch/>
        </p:blipFill>
        <p:spPr>
          <a:xfrm>
            <a:off x="7768929" y="6041571"/>
            <a:ext cx="900104" cy="60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00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3F8F7EC-9A82-41DF-8C58-4BC8D40B9FCB}"/>
              </a:ext>
            </a:extLst>
          </p:cNvPr>
          <p:cNvSpPr txBox="1"/>
          <p:nvPr/>
        </p:nvSpPr>
        <p:spPr>
          <a:xfrm>
            <a:off x="657435" y="1556884"/>
            <a:ext cx="801159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dirty="0"/>
              <a:t>Con el objetivo de asegurar la confidencialidad y seguridad de la información tratada durante los procesos de evaluación de la conformidad realizados por ACCM América, se cuenta con una licencia profesional.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La licencia profesional nos permite tener el control de la reunión al darnos un ID de  y una contraseña particular para el acceso a cada reunión. 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El anfitrion (ACCM América) tiene la responsabilidad de permitir o denegar el acceso a cualquier usuario que intente acceder a la reunión. Lo que permite mantener el control del personal involucrado en las auditorías.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Además, con la licencia que se cuenta podemos realizar reuniones con un máxmo de 100 personas.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220CEE-D0A5-44C0-B7C6-B98B7C7BC3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889" t="10082" r="7381" b="48205"/>
          <a:stretch/>
        </p:blipFill>
        <p:spPr>
          <a:xfrm>
            <a:off x="7768929" y="6041571"/>
            <a:ext cx="900104" cy="60813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C2A8167-878D-824E-AADE-D3787BD7DC6A}"/>
              </a:ext>
            </a:extLst>
          </p:cNvPr>
          <p:cNvSpPr txBox="1"/>
          <p:nvPr/>
        </p:nvSpPr>
        <p:spPr>
          <a:xfrm>
            <a:off x="4076987" y="487513"/>
            <a:ext cx="39505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¿Qué es la aplicación ZOOM?</a:t>
            </a:r>
          </a:p>
        </p:txBody>
      </p:sp>
    </p:spTree>
    <p:extLst>
      <p:ext uri="{BB962C8B-B14F-4D97-AF65-F5344CB8AC3E}">
        <p14:creationId xmlns:p14="http://schemas.microsoft.com/office/powerpoint/2010/main" val="825642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75220CEE-D0A5-44C0-B7C6-B98B7C7BC3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889" t="10082" r="7381" b="48205"/>
          <a:stretch/>
        </p:blipFill>
        <p:spPr>
          <a:xfrm>
            <a:off x="7768929" y="6041571"/>
            <a:ext cx="900104" cy="60813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04C153E-5F99-4AAC-85E5-661F84F062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33" t="6807" r="1834" b="5408"/>
          <a:stretch/>
        </p:blipFill>
        <p:spPr>
          <a:xfrm>
            <a:off x="369738" y="1382724"/>
            <a:ext cx="3961030" cy="2084479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32428FD-B948-4D1A-8D97-1C1DFCE46271}"/>
              </a:ext>
            </a:extLst>
          </p:cNvPr>
          <p:cNvSpPr/>
          <p:nvPr/>
        </p:nvSpPr>
        <p:spPr>
          <a:xfrm>
            <a:off x="1101637" y="2138699"/>
            <a:ext cx="628340" cy="5875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32FA829-7348-4545-BED3-65A4C9CE17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90" t="36652" r="62403" b="36071"/>
          <a:stretch/>
        </p:blipFill>
        <p:spPr>
          <a:xfrm>
            <a:off x="369738" y="4128136"/>
            <a:ext cx="1641257" cy="1516379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2AB66CCE-FB80-40C1-A0AA-2CB335EA7052}"/>
              </a:ext>
            </a:extLst>
          </p:cNvPr>
          <p:cNvSpPr/>
          <p:nvPr/>
        </p:nvSpPr>
        <p:spPr>
          <a:xfrm>
            <a:off x="581490" y="4508910"/>
            <a:ext cx="1070300" cy="1828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B765FB81-EB8D-4BFF-89AE-3EA9882C0558}"/>
              </a:ext>
            </a:extLst>
          </p:cNvPr>
          <p:cNvCxnSpPr>
            <a:cxnSpLocks/>
          </p:cNvCxnSpPr>
          <p:nvPr/>
        </p:nvCxnSpPr>
        <p:spPr>
          <a:xfrm flipH="1">
            <a:off x="369739" y="2424963"/>
            <a:ext cx="680119" cy="17031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5DE96EC1-1740-4395-8FB4-66543C78182D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1729977" y="2432490"/>
            <a:ext cx="250775" cy="13148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5CFE0F71-340A-4751-8FFC-50F7409559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667" t="14585" r="29917" b="54149"/>
          <a:stretch/>
        </p:blipFill>
        <p:spPr>
          <a:xfrm>
            <a:off x="2947912" y="4067522"/>
            <a:ext cx="2233688" cy="110920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0ABA6EA-8087-4ACB-9031-E873E46A8D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898" t="24371" r="33618" b="54862"/>
          <a:stretch/>
        </p:blipFill>
        <p:spPr>
          <a:xfrm>
            <a:off x="2894354" y="5176723"/>
            <a:ext cx="2133525" cy="791632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E2AE285F-7BAD-492C-BBE7-AFA263DAE08D}"/>
              </a:ext>
            </a:extLst>
          </p:cNvPr>
          <p:cNvSpPr/>
          <p:nvPr/>
        </p:nvSpPr>
        <p:spPr>
          <a:xfrm>
            <a:off x="2932454" y="4037043"/>
            <a:ext cx="2249146" cy="202657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DE42998E-6AD3-45FE-ACE8-E30CAD2743E9}"/>
              </a:ext>
            </a:extLst>
          </p:cNvPr>
          <p:cNvCxnSpPr>
            <a:cxnSpLocks/>
          </p:cNvCxnSpPr>
          <p:nvPr/>
        </p:nvCxnSpPr>
        <p:spPr>
          <a:xfrm>
            <a:off x="2040105" y="4923242"/>
            <a:ext cx="8459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8B6FD59D-6685-412E-A0D6-0F60A202202D}"/>
              </a:ext>
            </a:extLst>
          </p:cNvPr>
          <p:cNvSpPr txBox="1"/>
          <p:nvPr/>
        </p:nvSpPr>
        <p:spPr>
          <a:xfrm>
            <a:off x="4572000" y="1517022"/>
            <a:ext cx="4283548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s-MX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Para descargar la aplicación de Zoom, diríjase a </a:t>
            </a:r>
            <a:r>
              <a:rPr lang="es-MX" sz="1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https://zoom.us </a:t>
            </a:r>
            <a:r>
              <a:rPr lang="es-MX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y </a:t>
            </a:r>
            <a:r>
              <a:rPr lang="es-MX" sz="1400" dirty="0">
                <a:solidFill>
                  <a:srgbClr val="000000"/>
                </a:solidFill>
                <a:latin typeface="Arial" panose="020B0604020202020204" pitchFamily="34" charset="0"/>
              </a:rPr>
              <a:t>diríjase a la parte inferior de la pagina</a:t>
            </a:r>
            <a:r>
              <a:rPr lang="es-MX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L="342900" indent="-342900" algn="just">
              <a:buAutoNum type="arabicPeriod"/>
            </a:pPr>
            <a:endParaRPr lang="es-MX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es-MX" sz="1400" dirty="0">
                <a:solidFill>
                  <a:srgbClr val="000000"/>
                </a:solidFill>
                <a:latin typeface="Arial" panose="020B0604020202020204" pitchFamily="34" charset="0"/>
              </a:rPr>
              <a:t>En esta sección se encuentra la opción </a:t>
            </a:r>
            <a:r>
              <a:rPr lang="es-MX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«</a:t>
            </a:r>
            <a:r>
              <a:rPr lang="es-MX" sz="1400" b="1" dirty="0">
                <a:solidFill>
                  <a:srgbClr val="000000"/>
                </a:solidFill>
                <a:latin typeface="Arial" panose="020B0604020202020204" pitchFamily="34" charset="0"/>
              </a:rPr>
              <a:t>Descargar</a:t>
            </a:r>
            <a:r>
              <a:rPr lang="es-MX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», haga clic en la opción de </a:t>
            </a:r>
            <a:r>
              <a:rPr lang="es-MX" sz="1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«Clientes de reuniones». </a:t>
            </a:r>
            <a:r>
              <a:rPr lang="es-MX" sz="14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Se desplegara el Centro de descargas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6E4F28A-1ED3-462C-9D24-4A5AE32C81B3}"/>
              </a:ext>
            </a:extLst>
          </p:cNvPr>
          <p:cNvSpPr txBox="1"/>
          <p:nvPr/>
        </p:nvSpPr>
        <p:spPr>
          <a:xfrm>
            <a:off x="2072983" y="4553910"/>
            <a:ext cx="813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/>
              <a:t>Opciones de descargas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98F279B-41C9-9E47-B410-9E5E731FEF11}"/>
              </a:ext>
            </a:extLst>
          </p:cNvPr>
          <p:cNvSpPr txBox="1"/>
          <p:nvPr/>
        </p:nvSpPr>
        <p:spPr>
          <a:xfrm>
            <a:off x="3334463" y="487513"/>
            <a:ext cx="52388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¿Cómo descargar la plataforma ZOOM?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DC63E64-E42A-FB42-B067-978205463C62}"/>
              </a:ext>
            </a:extLst>
          </p:cNvPr>
          <p:cNvSpPr txBox="1"/>
          <p:nvPr/>
        </p:nvSpPr>
        <p:spPr>
          <a:xfrm>
            <a:off x="5352241" y="3762940"/>
            <a:ext cx="3503307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3"/>
            </a:pPr>
            <a:r>
              <a:rPr lang="es-MX" sz="1400" dirty="0">
                <a:solidFill>
                  <a:srgbClr val="000000"/>
                </a:solidFill>
                <a:latin typeface="Arial" panose="020B0604020202020204" pitchFamily="34" charset="0"/>
              </a:rPr>
              <a:t>Si se desea adquirir la aplicación para equipos de cómputo en la sección </a:t>
            </a:r>
            <a:r>
              <a:rPr lang="es-MX" sz="1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«Clientes Zoom para reuniones» </a:t>
            </a:r>
            <a:r>
              <a:rPr lang="es-MX" sz="14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seleccionar el boton “descargar”.</a:t>
            </a:r>
          </a:p>
          <a:p>
            <a:pPr marL="342900" indent="-342900" algn="just">
              <a:buFont typeface="+mj-lt"/>
              <a:buAutoNum type="arabicPeriod" startAt="3"/>
            </a:pPr>
            <a:r>
              <a:rPr lang="es-MX" sz="1400" dirty="0">
                <a:solidFill>
                  <a:srgbClr val="000000"/>
                </a:solidFill>
                <a:latin typeface="Arial" panose="020B0604020202020204" pitchFamily="34" charset="0"/>
              </a:rPr>
              <a:t>Si </a:t>
            </a:r>
            <a:r>
              <a:rPr lang="es-MX" sz="14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desea la aplicación movil, en la sección </a:t>
            </a:r>
            <a:r>
              <a:rPr lang="es-MX" sz="1400" b="1" dirty="0">
                <a:solidFill>
                  <a:srgbClr val="000000"/>
                </a:solidFill>
                <a:latin typeface="Arial" panose="020B0604020202020204" pitchFamily="34" charset="0"/>
              </a:rPr>
              <a:t>«Aplicaciones móviles de Zoom»</a:t>
            </a:r>
            <a:r>
              <a:rPr lang="es-MX" sz="1400" dirty="0">
                <a:solidFill>
                  <a:srgbClr val="000000"/>
                </a:solidFill>
                <a:latin typeface="Arial" panose="020B0604020202020204" pitchFamily="34" charset="0"/>
              </a:rPr>
              <a:t>, se cuenta la opción para descargarla en dispositivos apple o android.</a:t>
            </a:r>
            <a:endParaRPr lang="es-MX" sz="140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4E55FE3E-B458-8B43-B6E7-14D7C5E85722}"/>
              </a:ext>
            </a:extLst>
          </p:cNvPr>
          <p:cNvSpPr/>
          <p:nvPr/>
        </p:nvSpPr>
        <p:spPr>
          <a:xfrm>
            <a:off x="1243087" y="1676010"/>
            <a:ext cx="345440" cy="355600"/>
          </a:xfrm>
          <a:prstGeom prst="ellipse">
            <a:avLst/>
          </a:prstGeom>
          <a:noFill/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C50710DF-9B35-394A-87CB-D9684CE74D0F}"/>
              </a:ext>
            </a:extLst>
          </p:cNvPr>
          <p:cNvSpPr/>
          <p:nvPr/>
        </p:nvSpPr>
        <p:spPr>
          <a:xfrm>
            <a:off x="730308" y="3747362"/>
            <a:ext cx="345440" cy="355600"/>
          </a:xfrm>
          <a:prstGeom prst="ellipse">
            <a:avLst/>
          </a:prstGeom>
          <a:noFill/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E3266C0A-EBE7-4F4D-B33E-D28899E79CEC}"/>
              </a:ext>
            </a:extLst>
          </p:cNvPr>
          <p:cNvSpPr/>
          <p:nvPr/>
        </p:nvSpPr>
        <p:spPr>
          <a:xfrm>
            <a:off x="4595040" y="5598158"/>
            <a:ext cx="345440" cy="355600"/>
          </a:xfrm>
          <a:prstGeom prst="ellipse">
            <a:avLst/>
          </a:prstGeom>
          <a:noFill/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BD6FDC46-87B8-1A43-931C-4E0D52984B8E}"/>
              </a:ext>
            </a:extLst>
          </p:cNvPr>
          <p:cNvSpPr/>
          <p:nvPr/>
        </p:nvSpPr>
        <p:spPr>
          <a:xfrm>
            <a:off x="4702759" y="4685238"/>
            <a:ext cx="345440" cy="355600"/>
          </a:xfrm>
          <a:prstGeom prst="ellipse">
            <a:avLst/>
          </a:prstGeom>
          <a:noFill/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5692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C0890DB-D6D0-42C1-885F-8E9420AB1A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889" t="10082" r="7381" b="48205"/>
          <a:stretch/>
        </p:blipFill>
        <p:spPr>
          <a:xfrm>
            <a:off x="7406631" y="5796793"/>
            <a:ext cx="1262402" cy="85291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15067A1-73B2-48CF-B0E7-1A2848A8A7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33" t="40982" r="38689" b="9827"/>
          <a:stretch/>
        </p:blipFill>
        <p:spPr>
          <a:xfrm>
            <a:off x="4886000" y="1773433"/>
            <a:ext cx="4110680" cy="3535680"/>
          </a:xfrm>
          <a:prstGeom prst="rect">
            <a:avLst/>
          </a:prstGeom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48BBCDD8-EA16-43BE-BF93-02D7CBB87954}"/>
              </a:ext>
            </a:extLst>
          </p:cNvPr>
          <p:cNvSpPr/>
          <p:nvPr/>
        </p:nvSpPr>
        <p:spPr>
          <a:xfrm>
            <a:off x="4886000" y="2718564"/>
            <a:ext cx="3904940" cy="22072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A1B4FEB-16B0-479A-AF2C-A66D1F0C17B6}"/>
              </a:ext>
            </a:extLst>
          </p:cNvPr>
          <p:cNvSpPr txBox="1"/>
          <p:nvPr/>
        </p:nvSpPr>
        <p:spPr>
          <a:xfrm>
            <a:off x="353060" y="1879279"/>
            <a:ext cx="3970020" cy="33239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1400" dirty="0">
                <a:solidFill>
                  <a:srgbClr val="000000"/>
                </a:solidFill>
                <a:latin typeface="Arial" panose="020B0604020202020204" pitchFamily="34" charset="0"/>
              </a:rPr>
              <a:t>El anfitrión de la reunión (ACCM América) enviara por correo electrónico, la invitación para accesar a la reunión de Zoom. </a:t>
            </a:r>
          </a:p>
          <a:p>
            <a:pPr algn="just"/>
            <a:endParaRPr lang="es-MX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MX" sz="1400" dirty="0">
                <a:solidFill>
                  <a:srgbClr val="000000"/>
                </a:solidFill>
                <a:latin typeface="Arial" panose="020B0604020202020204" pitchFamily="34" charset="0"/>
              </a:rPr>
              <a:t>Se identifica al usuario emisor de la invitación como </a:t>
            </a:r>
            <a:r>
              <a:rPr lang="es-MX" sz="1400" b="1" dirty="0">
                <a:solidFill>
                  <a:srgbClr val="000000"/>
                </a:solidFill>
                <a:latin typeface="Arial" panose="020B0604020202020204" pitchFamily="34" charset="0"/>
              </a:rPr>
              <a:t>ACCM Operaciones</a:t>
            </a:r>
          </a:p>
          <a:p>
            <a:pPr algn="just"/>
            <a:endParaRPr lang="es-MX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MX" sz="1400" dirty="0">
                <a:solidFill>
                  <a:srgbClr val="000000"/>
                </a:solidFill>
                <a:latin typeface="Arial" panose="020B0604020202020204" pitchFamily="34" charset="0"/>
              </a:rPr>
              <a:t>En el correo – invitación encontrará lo siguiente:</a:t>
            </a:r>
          </a:p>
          <a:p>
            <a:pPr marL="342900" indent="-342900" algn="just">
              <a:buAutoNum type="arabicPeriod"/>
            </a:pPr>
            <a:r>
              <a:rPr lang="es-MX" sz="1400" dirty="0">
                <a:solidFill>
                  <a:srgbClr val="000000"/>
                </a:solidFill>
                <a:latin typeface="Arial" panose="020B0604020202020204" pitchFamily="34" charset="0"/>
              </a:rPr>
              <a:t>Enlace para unirse a la reunión Zoom de manera directa.</a:t>
            </a:r>
          </a:p>
          <a:p>
            <a:pPr marL="342900" indent="-342900" algn="just">
              <a:buAutoNum type="arabicPeriod"/>
            </a:pPr>
            <a:r>
              <a:rPr lang="es-MX" sz="1400" dirty="0">
                <a:solidFill>
                  <a:srgbClr val="000000"/>
                </a:solidFill>
                <a:latin typeface="Arial" panose="020B0604020202020204" pitchFamily="34" charset="0"/>
              </a:rPr>
              <a:t>Información de la reunión generada: </a:t>
            </a:r>
            <a:r>
              <a:rPr lang="es-MX" sz="1400" b="1" dirty="0">
                <a:solidFill>
                  <a:srgbClr val="000000"/>
                </a:solidFill>
                <a:latin typeface="Arial" panose="020B0604020202020204" pitchFamily="34" charset="0"/>
              </a:rPr>
              <a:t>ID de reunión </a:t>
            </a:r>
            <a:r>
              <a:rPr lang="es-MX" sz="1400" dirty="0">
                <a:solidFill>
                  <a:srgbClr val="000000"/>
                </a:solidFill>
                <a:latin typeface="Arial" panose="020B0604020202020204" pitchFamily="34" charset="0"/>
              </a:rPr>
              <a:t>y el </a:t>
            </a:r>
            <a:r>
              <a:rPr lang="es-MX" sz="1400" b="1" dirty="0">
                <a:solidFill>
                  <a:srgbClr val="000000"/>
                </a:solidFill>
                <a:latin typeface="Arial" panose="020B0604020202020204" pitchFamily="34" charset="0"/>
              </a:rPr>
              <a:t>código de acceso</a:t>
            </a:r>
            <a:r>
              <a:rPr lang="es-MX" sz="14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pPr algn="just"/>
            <a:endParaRPr lang="es-MX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MX" sz="1400" dirty="0">
                <a:solidFill>
                  <a:srgbClr val="000000"/>
                </a:solidFill>
                <a:latin typeface="Arial" panose="020B0604020202020204" pitchFamily="34" charset="0"/>
              </a:rPr>
              <a:t>Se puede accesar a la reunión utilizando las dos opciones.</a:t>
            </a:r>
            <a:endParaRPr lang="es-MX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EBD3B916-5FD9-4230-A14B-6EC5A57DD92D}"/>
              </a:ext>
            </a:extLst>
          </p:cNvPr>
          <p:cNvSpPr/>
          <p:nvPr/>
        </p:nvSpPr>
        <p:spPr>
          <a:xfrm>
            <a:off x="4493880" y="2718564"/>
            <a:ext cx="319420" cy="23317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00" dirty="0">
                <a:solidFill>
                  <a:schemeClr val="tx1"/>
                </a:solidFill>
              </a:rPr>
              <a:t>1.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51EB4164-FA73-4E35-A9AD-FFB86D9035F2}"/>
              </a:ext>
            </a:extLst>
          </p:cNvPr>
          <p:cNvSpPr/>
          <p:nvPr/>
        </p:nvSpPr>
        <p:spPr>
          <a:xfrm>
            <a:off x="4886000" y="3001764"/>
            <a:ext cx="1382720" cy="29972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F7A2CB50-1C28-482C-B1E6-891C8463A26D}"/>
              </a:ext>
            </a:extLst>
          </p:cNvPr>
          <p:cNvSpPr/>
          <p:nvPr/>
        </p:nvSpPr>
        <p:spPr>
          <a:xfrm>
            <a:off x="4501500" y="3017256"/>
            <a:ext cx="319420" cy="23317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00" dirty="0">
                <a:solidFill>
                  <a:schemeClr val="tx1"/>
                </a:solidFill>
              </a:rPr>
              <a:t>2.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128A027-8FD0-B34D-92C3-586EE3179B1F}"/>
              </a:ext>
            </a:extLst>
          </p:cNvPr>
          <p:cNvSpPr txBox="1"/>
          <p:nvPr/>
        </p:nvSpPr>
        <p:spPr>
          <a:xfrm>
            <a:off x="3623167" y="497987"/>
            <a:ext cx="52388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¿Cómo acceder a la reunión ZOOM?</a:t>
            </a:r>
          </a:p>
        </p:txBody>
      </p:sp>
    </p:spTree>
    <p:extLst>
      <p:ext uri="{BB962C8B-B14F-4D97-AF65-F5344CB8AC3E}">
        <p14:creationId xmlns:p14="http://schemas.microsoft.com/office/powerpoint/2010/main" val="4290982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C0890DB-D6D0-42C1-885F-8E9420AB1A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889" t="10082" r="7381" b="48205"/>
          <a:stretch/>
        </p:blipFill>
        <p:spPr>
          <a:xfrm>
            <a:off x="7406631" y="5796793"/>
            <a:ext cx="1262402" cy="85291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15067A1-73B2-48CF-B0E7-1A2848A8A7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33" t="51788" r="40441" b="42645"/>
          <a:stretch/>
        </p:blipFill>
        <p:spPr>
          <a:xfrm>
            <a:off x="1538742" y="1175770"/>
            <a:ext cx="6066515" cy="62309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A1B4FEB-16B0-479A-AF2C-A66D1F0C17B6}"/>
              </a:ext>
            </a:extLst>
          </p:cNvPr>
          <p:cNvSpPr txBox="1"/>
          <p:nvPr/>
        </p:nvSpPr>
        <p:spPr>
          <a:xfrm>
            <a:off x="551179" y="1798860"/>
            <a:ext cx="804164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_tradnl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Utilizando el enlace de la reunión se abrirá en el navegador web el cliente ZOOM automáticamente y </a:t>
            </a:r>
            <a:r>
              <a:rPr lang="es-ES_tradnl" altLang="zh-CN" sz="1400" dirty="0">
                <a:solidFill>
                  <a:srgbClr val="000000"/>
                </a:solidFill>
                <a:latin typeface="Arial" panose="020B0604020202020204" pitchFamily="34" charset="0"/>
              </a:rPr>
              <a:t>le preguntará si desea instalar un archivo para poder tener localmente Zoom. Acepte y continúe el proceso para  abrir  Zoom. Este paso lo realizará solamente la primera vez. Lo siguiente que le preguntará es si abrirá Zoom meetings. Haga clic en Abrir Zoom Meetings 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128A027-8FD0-B34D-92C3-586EE3179B1F}"/>
              </a:ext>
            </a:extLst>
          </p:cNvPr>
          <p:cNvSpPr txBox="1"/>
          <p:nvPr/>
        </p:nvSpPr>
        <p:spPr>
          <a:xfrm>
            <a:off x="3623167" y="497987"/>
            <a:ext cx="52388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¿Cómo acceder a la reunión ZOOM?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A3BE586F-39A3-BA48-A572-97A470FEC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67626" y="2799356"/>
            <a:ext cx="5208746" cy="34645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3615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C0890DB-D6D0-42C1-885F-8E9420AB1A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889" t="10082" r="7381" b="48205"/>
          <a:stretch/>
        </p:blipFill>
        <p:spPr>
          <a:xfrm>
            <a:off x="7406631" y="5796793"/>
            <a:ext cx="1262402" cy="85291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15067A1-73B2-48CF-B0E7-1A2848A8A7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33" t="57466" r="60415" b="37872"/>
          <a:stretch/>
        </p:blipFill>
        <p:spPr>
          <a:xfrm>
            <a:off x="1382843" y="1149283"/>
            <a:ext cx="1443027" cy="32202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A1B4FEB-16B0-479A-AF2C-A66D1F0C17B6}"/>
              </a:ext>
            </a:extLst>
          </p:cNvPr>
          <p:cNvSpPr txBox="1"/>
          <p:nvPr/>
        </p:nvSpPr>
        <p:spPr>
          <a:xfrm>
            <a:off x="2864467" y="1952047"/>
            <a:ext cx="5586307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Una vez descargada la aplicación de ZOOM, </a:t>
            </a:r>
            <a:r>
              <a:rPr lang="es-MX" sz="1400" dirty="0">
                <a:solidFill>
                  <a:srgbClr val="000000"/>
                </a:solidFill>
                <a:latin typeface="Arial" panose="020B0604020202020204" pitchFamily="34" charset="0"/>
              </a:rPr>
              <a:t>puede acceder utilizando el ID de reunión y el código de acceso.</a:t>
            </a:r>
          </a:p>
          <a:p>
            <a:pPr marL="800100" lvl="1" indent="-342900" algn="just">
              <a:buAutoNum type="arabicPeriod"/>
            </a:pPr>
            <a:r>
              <a:rPr lang="es-MX" sz="1400" dirty="0">
                <a:solidFill>
                  <a:srgbClr val="000000"/>
                </a:solidFill>
                <a:latin typeface="Arial" panose="020B0604020202020204" pitchFamily="34" charset="0"/>
              </a:rPr>
              <a:t>Al abrir </a:t>
            </a:r>
            <a:r>
              <a:rPr lang="es-MX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la aplicación, haga clic en «</a:t>
            </a:r>
            <a:r>
              <a:rPr lang="es-MX" sz="1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Entrar a una reunión</a:t>
            </a:r>
            <a:r>
              <a:rPr lang="es-MX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», debe colocar el </a:t>
            </a:r>
            <a:r>
              <a:rPr lang="es-MX" sz="1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«ID de reunión» </a:t>
            </a:r>
            <a:r>
              <a:rPr lang="es-MX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y su nombre de usuario «</a:t>
            </a:r>
            <a:r>
              <a:rPr lang="es-MX" sz="1400" b="1" dirty="0">
                <a:solidFill>
                  <a:srgbClr val="000000"/>
                </a:solidFill>
                <a:latin typeface="Arial" panose="020B0604020202020204" pitchFamily="34" charset="0"/>
              </a:rPr>
              <a:t>nombre y apellido </a:t>
            </a:r>
            <a:r>
              <a:rPr lang="es-MX" sz="1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del participante</a:t>
            </a:r>
            <a:r>
              <a:rPr lang="es-MX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». </a:t>
            </a:r>
          </a:p>
          <a:p>
            <a:pPr marL="800100" lvl="1" indent="-342900" algn="just">
              <a:buAutoNum type="arabicPeriod"/>
            </a:pPr>
            <a:r>
              <a:rPr lang="es-MX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Posteriormente solicita el introducir el </a:t>
            </a:r>
            <a:r>
              <a:rPr lang="es-MX" sz="1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«código de acceso»</a:t>
            </a:r>
            <a:r>
              <a:rPr lang="es-MX" sz="1400" b="1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L="800100" lvl="1" indent="-342900" algn="just">
              <a:buAutoNum type="arabicPeriod"/>
            </a:pPr>
            <a:r>
              <a:rPr lang="es-MX" sz="14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Esperar a que el anfitrión de el acceso a la plataforma.</a:t>
            </a:r>
          </a:p>
          <a:p>
            <a:pPr marL="800100" lvl="1" indent="-342900" algn="just">
              <a:buAutoNum type="arabicPeriod"/>
            </a:pPr>
            <a:r>
              <a:rPr lang="es-MX" sz="1400" dirty="0">
                <a:solidFill>
                  <a:srgbClr val="000000"/>
                </a:solidFill>
                <a:latin typeface="Arial" panose="020B0604020202020204" pitchFamily="34" charset="0"/>
              </a:rPr>
              <a:t>Dar inicio a la reunión.</a:t>
            </a:r>
            <a:r>
              <a:rPr lang="es-MX" sz="14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E526C06-7C8E-47AA-80DA-19A76EA2D5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417" t="28902" r="34417" b="33400"/>
          <a:stretch/>
        </p:blipFill>
        <p:spPr>
          <a:xfrm>
            <a:off x="326191" y="1772211"/>
            <a:ext cx="1778166" cy="1209823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DBDC092A-7B6C-4950-BD9E-D02A4394BD3F}"/>
              </a:ext>
            </a:extLst>
          </p:cNvPr>
          <p:cNvSpPr/>
          <p:nvPr/>
        </p:nvSpPr>
        <p:spPr>
          <a:xfrm>
            <a:off x="713378" y="2283753"/>
            <a:ext cx="1003791" cy="18673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FE3214D-A028-49CE-ADAC-4E58580EE4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834" t="39851" r="44900" b="23093"/>
          <a:stretch/>
        </p:blipFill>
        <p:spPr>
          <a:xfrm>
            <a:off x="440040" y="3138002"/>
            <a:ext cx="1395602" cy="1367885"/>
          </a:xfrm>
          <a:prstGeom prst="rect">
            <a:avLst/>
          </a:prstGeom>
        </p:spPr>
      </p:pic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3A8B0F96-AE0C-4B91-BF86-AD1709D05532}"/>
              </a:ext>
            </a:extLst>
          </p:cNvPr>
          <p:cNvCxnSpPr/>
          <p:nvPr/>
        </p:nvCxnSpPr>
        <p:spPr>
          <a:xfrm>
            <a:off x="1200150" y="2987089"/>
            <a:ext cx="0" cy="1559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B7B8E1CD-B5B1-472F-8400-9A9331BAC8C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277" t="17251" r="43681" b="45959"/>
          <a:stretch/>
        </p:blipFill>
        <p:spPr>
          <a:xfrm>
            <a:off x="440040" y="4630253"/>
            <a:ext cx="1395601" cy="1372572"/>
          </a:xfrm>
          <a:prstGeom prst="rect">
            <a:avLst/>
          </a:prstGeom>
        </p:spPr>
      </p:pic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ED8B618B-60E3-47D4-A2CC-32835B7E2EC0}"/>
              </a:ext>
            </a:extLst>
          </p:cNvPr>
          <p:cNvCxnSpPr/>
          <p:nvPr/>
        </p:nvCxnSpPr>
        <p:spPr>
          <a:xfrm>
            <a:off x="1137840" y="4505887"/>
            <a:ext cx="0" cy="1559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Imagen 22">
            <a:extLst>
              <a:ext uri="{FF2B5EF4-FFF2-40B4-BE49-F238E27FC236}">
                <a16:creationId xmlns:a16="http://schemas.microsoft.com/office/drawing/2014/main" id="{3397EDA1-383A-4BE1-AE30-F7B1257F2E5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704" t="12716" r="23057" b="32769"/>
          <a:stretch/>
        </p:blipFill>
        <p:spPr>
          <a:xfrm>
            <a:off x="2670747" y="4758967"/>
            <a:ext cx="1794718" cy="111772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8B062F74-E24C-441B-B9B8-BF9866B7172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3438" t="25714" r="966" b="42312"/>
          <a:stretch/>
        </p:blipFill>
        <p:spPr>
          <a:xfrm>
            <a:off x="6252656" y="4494213"/>
            <a:ext cx="1426171" cy="1644651"/>
          </a:xfrm>
          <a:prstGeom prst="rect">
            <a:avLst/>
          </a:prstGeom>
        </p:spPr>
      </p:pic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19E2FAEF-9FC4-4A75-A76B-72FD3B7161CC}"/>
              </a:ext>
            </a:extLst>
          </p:cNvPr>
          <p:cNvCxnSpPr>
            <a:cxnSpLocks/>
            <a:stCxn id="20" idx="3"/>
            <a:endCxn id="23" idx="1"/>
          </p:cNvCxnSpPr>
          <p:nvPr/>
        </p:nvCxnSpPr>
        <p:spPr>
          <a:xfrm>
            <a:off x="1835641" y="5316539"/>
            <a:ext cx="835106" cy="12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E26B0182-97AC-4063-9D78-61B9CDDB95F4}"/>
              </a:ext>
            </a:extLst>
          </p:cNvPr>
          <p:cNvCxnSpPr>
            <a:cxnSpLocks/>
            <a:stCxn id="23" idx="3"/>
            <a:endCxn id="27" idx="1"/>
          </p:cNvCxnSpPr>
          <p:nvPr/>
        </p:nvCxnSpPr>
        <p:spPr>
          <a:xfrm flipV="1">
            <a:off x="4465465" y="5316539"/>
            <a:ext cx="1787191" cy="12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F08EBD57-3CF6-44A2-8B53-048587D316A6}"/>
              </a:ext>
            </a:extLst>
          </p:cNvPr>
          <p:cNvSpPr/>
          <p:nvPr/>
        </p:nvSpPr>
        <p:spPr>
          <a:xfrm>
            <a:off x="1307349" y="1091460"/>
            <a:ext cx="1594016" cy="4487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3D6381F-C66C-704B-9DF8-5E347B16DC57}"/>
              </a:ext>
            </a:extLst>
          </p:cNvPr>
          <p:cNvSpPr txBox="1"/>
          <p:nvPr/>
        </p:nvSpPr>
        <p:spPr>
          <a:xfrm>
            <a:off x="3623167" y="497987"/>
            <a:ext cx="52388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¿Cómo acceder a la reunión ZOOM?</a:t>
            </a:r>
          </a:p>
        </p:txBody>
      </p:sp>
    </p:spTree>
    <p:extLst>
      <p:ext uri="{BB962C8B-B14F-4D97-AF65-F5344CB8AC3E}">
        <p14:creationId xmlns:p14="http://schemas.microsoft.com/office/powerpoint/2010/main" val="1813213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C0890DB-D6D0-42C1-885F-8E9420AB1A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889" t="10082" r="7381" b="48205"/>
          <a:stretch/>
        </p:blipFill>
        <p:spPr>
          <a:xfrm>
            <a:off x="7406631" y="5796793"/>
            <a:ext cx="1262402" cy="852912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C3D6381F-C66C-704B-9DF8-5E347B16DC57}"/>
              </a:ext>
            </a:extLst>
          </p:cNvPr>
          <p:cNvSpPr txBox="1"/>
          <p:nvPr/>
        </p:nvSpPr>
        <p:spPr>
          <a:xfrm>
            <a:off x="3623167" y="497987"/>
            <a:ext cx="52388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¿Cómo acceder a la reunión ZOOM?</a:t>
            </a:r>
          </a:p>
        </p:txBody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6FA41EE0-6705-2A43-B7E4-96B2F92FB342}"/>
              </a:ext>
            </a:extLst>
          </p:cNvPr>
          <p:cNvSpPr/>
          <p:nvPr/>
        </p:nvSpPr>
        <p:spPr>
          <a:xfrm>
            <a:off x="474966" y="3741181"/>
            <a:ext cx="793273" cy="842406"/>
          </a:xfrm>
          <a:custGeom>
            <a:avLst/>
            <a:gdLst>
              <a:gd name="connsiteX0" fmla="*/ 609995 w 793273"/>
              <a:gd name="connsiteY0" fmla="*/ 62283 h 842406"/>
              <a:gd name="connsiteX1" fmla="*/ 183250 w 793273"/>
              <a:gd name="connsiteY1" fmla="*/ 62283 h 842406"/>
              <a:gd name="connsiteX2" fmla="*/ 3494 w 793273"/>
              <a:gd name="connsiteY2" fmla="*/ 449278 h 842406"/>
              <a:gd name="connsiteX3" fmla="*/ 3494 w 793273"/>
              <a:gd name="connsiteY3" fmla="*/ 758167 h 842406"/>
              <a:gd name="connsiteX4" fmla="*/ 31574 w 793273"/>
              <a:gd name="connsiteY4" fmla="*/ 786247 h 842406"/>
              <a:gd name="connsiteX5" fmla="*/ 59641 w 793273"/>
              <a:gd name="connsiteY5" fmla="*/ 758167 h 842406"/>
              <a:gd name="connsiteX6" fmla="*/ 59641 w 793273"/>
              <a:gd name="connsiteY6" fmla="*/ 730075 h 842406"/>
              <a:gd name="connsiteX7" fmla="*/ 171972 w 793273"/>
              <a:gd name="connsiteY7" fmla="*/ 842406 h 842406"/>
              <a:gd name="connsiteX8" fmla="*/ 284291 w 793273"/>
              <a:gd name="connsiteY8" fmla="*/ 730075 h 842406"/>
              <a:gd name="connsiteX9" fmla="*/ 284291 w 793273"/>
              <a:gd name="connsiteY9" fmla="*/ 617769 h 842406"/>
              <a:gd name="connsiteX10" fmla="*/ 171972 w 793273"/>
              <a:gd name="connsiteY10" fmla="*/ 505424 h 842406"/>
              <a:gd name="connsiteX11" fmla="*/ 59641 w 793273"/>
              <a:gd name="connsiteY11" fmla="*/ 617769 h 842406"/>
              <a:gd name="connsiteX12" fmla="*/ 59641 w 793273"/>
              <a:gd name="connsiteY12" fmla="*/ 449278 h 842406"/>
              <a:gd name="connsiteX13" fmla="*/ 396623 w 793273"/>
              <a:gd name="connsiteY13" fmla="*/ 112296 h 842406"/>
              <a:gd name="connsiteX14" fmla="*/ 733605 w 793273"/>
              <a:gd name="connsiteY14" fmla="*/ 449278 h 842406"/>
              <a:gd name="connsiteX15" fmla="*/ 733605 w 793273"/>
              <a:gd name="connsiteY15" fmla="*/ 617769 h 842406"/>
              <a:gd name="connsiteX16" fmla="*/ 621273 w 793273"/>
              <a:gd name="connsiteY16" fmla="*/ 505424 h 842406"/>
              <a:gd name="connsiteX17" fmla="*/ 508941 w 793273"/>
              <a:gd name="connsiteY17" fmla="*/ 617769 h 842406"/>
              <a:gd name="connsiteX18" fmla="*/ 508941 w 793273"/>
              <a:gd name="connsiteY18" fmla="*/ 730075 h 842406"/>
              <a:gd name="connsiteX19" fmla="*/ 621273 w 793273"/>
              <a:gd name="connsiteY19" fmla="*/ 842406 h 842406"/>
              <a:gd name="connsiteX20" fmla="*/ 733605 w 793273"/>
              <a:gd name="connsiteY20" fmla="*/ 730075 h 842406"/>
              <a:gd name="connsiteX21" fmla="*/ 733605 w 793273"/>
              <a:gd name="connsiteY21" fmla="*/ 758167 h 842406"/>
              <a:gd name="connsiteX22" fmla="*/ 761684 w 793273"/>
              <a:gd name="connsiteY22" fmla="*/ 786247 h 842406"/>
              <a:gd name="connsiteX23" fmla="*/ 789764 w 793273"/>
              <a:gd name="connsiteY23" fmla="*/ 758167 h 842406"/>
              <a:gd name="connsiteX24" fmla="*/ 789764 w 793273"/>
              <a:gd name="connsiteY24" fmla="*/ 449278 h 842406"/>
              <a:gd name="connsiteX25" fmla="*/ 609995 w 793273"/>
              <a:gd name="connsiteY25" fmla="*/ 62283 h 8424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793273" h="842406">
                <a:moveTo>
                  <a:pt x="609995" y="62283"/>
                </a:moveTo>
                <a:cubicBezTo>
                  <a:pt x="479884" y="-20761"/>
                  <a:pt x="313400" y="-20761"/>
                  <a:pt x="183250" y="62283"/>
                </a:cubicBezTo>
                <a:cubicBezTo>
                  <a:pt x="53126" y="145329"/>
                  <a:pt x="-16990" y="296255"/>
                  <a:pt x="3494" y="449278"/>
                </a:cubicBezTo>
                <a:lnTo>
                  <a:pt x="3494" y="758167"/>
                </a:lnTo>
                <a:cubicBezTo>
                  <a:pt x="3494" y="773687"/>
                  <a:pt x="16055" y="786247"/>
                  <a:pt x="31574" y="786247"/>
                </a:cubicBezTo>
                <a:cubicBezTo>
                  <a:pt x="47106" y="786247"/>
                  <a:pt x="59641" y="773687"/>
                  <a:pt x="59641" y="758167"/>
                </a:cubicBezTo>
                <a:lnTo>
                  <a:pt x="59641" y="730075"/>
                </a:lnTo>
                <a:cubicBezTo>
                  <a:pt x="59641" y="792127"/>
                  <a:pt x="109946" y="842406"/>
                  <a:pt x="171972" y="842406"/>
                </a:cubicBezTo>
                <a:cubicBezTo>
                  <a:pt x="234012" y="842406"/>
                  <a:pt x="284291" y="792127"/>
                  <a:pt x="284291" y="730075"/>
                </a:cubicBezTo>
                <a:lnTo>
                  <a:pt x="284291" y="617769"/>
                </a:lnTo>
                <a:cubicBezTo>
                  <a:pt x="284291" y="555742"/>
                  <a:pt x="234012" y="505424"/>
                  <a:pt x="171972" y="505424"/>
                </a:cubicBezTo>
                <a:cubicBezTo>
                  <a:pt x="109946" y="505424"/>
                  <a:pt x="59641" y="555742"/>
                  <a:pt x="59641" y="617769"/>
                </a:cubicBezTo>
                <a:lnTo>
                  <a:pt x="59641" y="449278"/>
                </a:lnTo>
                <a:cubicBezTo>
                  <a:pt x="59641" y="263185"/>
                  <a:pt x="210542" y="112296"/>
                  <a:pt x="396623" y="112296"/>
                </a:cubicBezTo>
                <a:cubicBezTo>
                  <a:pt x="582716" y="112296"/>
                  <a:pt x="733605" y="263185"/>
                  <a:pt x="733605" y="449278"/>
                </a:cubicBezTo>
                <a:lnTo>
                  <a:pt x="733605" y="617769"/>
                </a:lnTo>
                <a:cubicBezTo>
                  <a:pt x="733605" y="555742"/>
                  <a:pt x="683312" y="505424"/>
                  <a:pt x="621273" y="505424"/>
                </a:cubicBezTo>
                <a:cubicBezTo>
                  <a:pt x="559234" y="505424"/>
                  <a:pt x="508941" y="555742"/>
                  <a:pt x="508941" y="617769"/>
                </a:cubicBezTo>
                <a:lnTo>
                  <a:pt x="508941" y="730075"/>
                </a:lnTo>
                <a:cubicBezTo>
                  <a:pt x="508941" y="792127"/>
                  <a:pt x="559234" y="842406"/>
                  <a:pt x="621273" y="842406"/>
                </a:cubicBezTo>
                <a:cubicBezTo>
                  <a:pt x="683312" y="842406"/>
                  <a:pt x="733605" y="792127"/>
                  <a:pt x="733605" y="730075"/>
                </a:cubicBezTo>
                <a:lnTo>
                  <a:pt x="733605" y="758167"/>
                </a:lnTo>
                <a:cubicBezTo>
                  <a:pt x="733605" y="773687"/>
                  <a:pt x="746165" y="786247"/>
                  <a:pt x="761684" y="786247"/>
                </a:cubicBezTo>
                <a:cubicBezTo>
                  <a:pt x="777216" y="786247"/>
                  <a:pt x="789764" y="773687"/>
                  <a:pt x="789764" y="758167"/>
                </a:cubicBezTo>
                <a:lnTo>
                  <a:pt x="789764" y="449278"/>
                </a:lnTo>
                <a:cubicBezTo>
                  <a:pt x="810300" y="296255"/>
                  <a:pt x="740132" y="145329"/>
                  <a:pt x="609995" y="62283"/>
                </a:cubicBezTo>
              </a:path>
            </a:pathLst>
          </a:custGeom>
          <a:solidFill>
            <a:srgbClr val="30303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>
            <a:extLst>
              <a:ext uri="{FF2B5EF4-FFF2-40B4-BE49-F238E27FC236}">
                <a16:creationId xmlns:a16="http://schemas.microsoft.com/office/drawing/2014/main" id="{344D25B4-80B0-BF4B-BC0F-49CCABAD511A}"/>
              </a:ext>
            </a:extLst>
          </p:cNvPr>
          <p:cNvSpPr/>
          <p:nvPr/>
        </p:nvSpPr>
        <p:spPr>
          <a:xfrm>
            <a:off x="161610" y="3990592"/>
            <a:ext cx="876325" cy="171792"/>
          </a:xfrm>
          <a:custGeom>
            <a:avLst/>
            <a:gdLst>
              <a:gd name="connsiteX0" fmla="*/ 27432 w 876325"/>
              <a:gd name="connsiteY0" fmla="*/ 70472 h 171792"/>
              <a:gd name="connsiteX1" fmla="*/ 146812 w 876325"/>
              <a:gd name="connsiteY1" fmla="*/ 144360 h 171792"/>
              <a:gd name="connsiteX2" fmla="*/ 232714 w 876325"/>
              <a:gd name="connsiteY2" fmla="*/ 59715 h 171792"/>
              <a:gd name="connsiteX3" fmla="*/ 352107 w 876325"/>
              <a:gd name="connsiteY3" fmla="*/ 133616 h 171792"/>
              <a:gd name="connsiteX4" fmla="*/ 438023 w 876325"/>
              <a:gd name="connsiteY4" fmla="*/ 48971 h 171792"/>
              <a:gd name="connsiteX5" fmla="*/ 557390 w 876325"/>
              <a:gd name="connsiteY5" fmla="*/ 122859 h 171792"/>
              <a:gd name="connsiteX6" fmla="*/ 643344 w 876325"/>
              <a:gd name="connsiteY6" fmla="*/ 38214 h 171792"/>
              <a:gd name="connsiteX7" fmla="*/ 762863 w 876325"/>
              <a:gd name="connsiteY7" fmla="*/ 112090 h 171792"/>
              <a:gd name="connsiteX8" fmla="*/ 848893 w 876325"/>
              <a:gd name="connsiteY8" fmla="*/ 27432 h 1717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76325" h="171792">
                <a:moveTo>
                  <a:pt x="27432" y="70472"/>
                </a:moveTo>
                <a:lnTo>
                  <a:pt x="146812" y="144360"/>
                </a:lnTo>
                <a:lnTo>
                  <a:pt x="232714" y="59715"/>
                </a:lnTo>
                <a:lnTo>
                  <a:pt x="352107" y="133616"/>
                </a:lnTo>
                <a:lnTo>
                  <a:pt x="438023" y="48971"/>
                </a:lnTo>
                <a:lnTo>
                  <a:pt x="557390" y="122859"/>
                </a:lnTo>
                <a:lnTo>
                  <a:pt x="643344" y="38214"/>
                </a:lnTo>
                <a:lnTo>
                  <a:pt x="762863" y="112090"/>
                </a:lnTo>
                <a:lnTo>
                  <a:pt x="848893" y="27432"/>
                </a:lnTo>
              </a:path>
            </a:pathLst>
          </a:custGeom>
          <a:ln w="50800">
            <a:solidFill>
              <a:srgbClr val="FACC4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FFC7F42E-40DA-214F-A9C4-0F0F28662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8488" y="1978510"/>
            <a:ext cx="6027023" cy="4242322"/>
          </a:xfrm>
          <a:prstGeom prst="rect">
            <a:avLst/>
          </a:prstGeom>
          <a:noFill/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331DE33B-4B7E-0444-9DF2-A5E288391257}"/>
              </a:ext>
            </a:extLst>
          </p:cNvPr>
          <p:cNvSpPr txBox="1"/>
          <p:nvPr/>
        </p:nvSpPr>
        <p:spPr>
          <a:xfrm>
            <a:off x="592879" y="1464367"/>
            <a:ext cx="7958242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Siguiendo estos pasos se abrirá una nueva ventana en donde ya lanzará la aplicación de ZOOM:</a:t>
            </a:r>
            <a:endParaRPr lang="es-MX" sz="140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83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C0890DB-D6D0-42C1-885F-8E9420AB1A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889" t="10082" r="7381" b="48205"/>
          <a:stretch/>
        </p:blipFill>
        <p:spPr>
          <a:xfrm>
            <a:off x="7768929" y="6041571"/>
            <a:ext cx="900104" cy="60813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2210F29-8F16-42BF-801F-498B72C434E9}"/>
              </a:ext>
            </a:extLst>
          </p:cNvPr>
          <p:cNvSpPr txBox="1"/>
          <p:nvPr/>
        </p:nvSpPr>
        <p:spPr>
          <a:xfrm>
            <a:off x="454853" y="1894361"/>
            <a:ext cx="4774292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Al entrar a una reunión, si no ha seleccionado Unirse siempre al audio por computadora, aparecerá un mensaje. </a:t>
            </a:r>
          </a:p>
          <a:p>
            <a:pPr algn="just"/>
            <a:r>
              <a:rPr lang="es-MX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Para probar el altavoz y el micrófono, haga clic en </a:t>
            </a:r>
            <a:r>
              <a:rPr lang="es-MX" sz="1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Probar micrófono y altavoces de la computadora</a:t>
            </a:r>
            <a:r>
              <a:rPr lang="es-MX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070BC81-2051-4F27-9BB5-39047DA556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147" t="32589" r="36147" b="36096"/>
          <a:stretch/>
        </p:blipFill>
        <p:spPr>
          <a:xfrm>
            <a:off x="5517990" y="1518590"/>
            <a:ext cx="2830138" cy="1799293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0E2C2576-8A76-43A4-A8D1-C41086A76523}"/>
              </a:ext>
            </a:extLst>
          </p:cNvPr>
          <p:cNvSpPr/>
          <p:nvPr/>
        </p:nvSpPr>
        <p:spPr>
          <a:xfrm>
            <a:off x="6335394" y="2219395"/>
            <a:ext cx="1122147" cy="221921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94B5049-0A9E-49FD-9B3E-C2CDF978A6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562" t="64908" r="9741" b="4721"/>
          <a:stretch/>
        </p:blipFill>
        <p:spPr>
          <a:xfrm>
            <a:off x="864065" y="3864055"/>
            <a:ext cx="5605645" cy="1966472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8E376403-446D-4D6E-8FB5-FC71C4947EAC}"/>
              </a:ext>
            </a:extLst>
          </p:cNvPr>
          <p:cNvSpPr/>
          <p:nvPr/>
        </p:nvSpPr>
        <p:spPr>
          <a:xfrm>
            <a:off x="1510361" y="5565419"/>
            <a:ext cx="199320" cy="16217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1B5A91F-EA2B-4AF6-B39C-10939F2DEB63}"/>
              </a:ext>
            </a:extLst>
          </p:cNvPr>
          <p:cNvSpPr txBox="1"/>
          <p:nvPr/>
        </p:nvSpPr>
        <p:spPr>
          <a:xfrm>
            <a:off x="4102761" y="4408006"/>
            <a:ext cx="435825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Puede acceder a su configuración de audio y probar el audio cuando ya está en una reunión.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CDB94E5-82DA-4DBD-98A3-8A0818118F57}"/>
              </a:ext>
            </a:extLst>
          </p:cNvPr>
          <p:cNvSpPr txBox="1"/>
          <p:nvPr/>
        </p:nvSpPr>
        <p:spPr>
          <a:xfrm>
            <a:off x="1770426" y="1465847"/>
            <a:ext cx="206459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rgbClr val="000000"/>
                </a:solidFill>
                <a:latin typeface="Arial" panose="020B0604020202020204" pitchFamily="34" charset="0"/>
              </a:rPr>
              <a:t>Prueba de audio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2D559D6-B421-B74C-B57C-39C9B297F9C0}"/>
              </a:ext>
            </a:extLst>
          </p:cNvPr>
          <p:cNvSpPr txBox="1"/>
          <p:nvPr/>
        </p:nvSpPr>
        <p:spPr>
          <a:xfrm>
            <a:off x="3214575" y="510565"/>
            <a:ext cx="54544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¿Con que funciones cuento en la reunión?</a:t>
            </a:r>
          </a:p>
        </p:txBody>
      </p:sp>
    </p:spTree>
    <p:extLst>
      <p:ext uri="{BB962C8B-B14F-4D97-AF65-F5344CB8AC3E}">
        <p14:creationId xmlns:p14="http://schemas.microsoft.com/office/powerpoint/2010/main" val="2678583459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8241</TotalTime>
  <Words>1403</Words>
  <Application>Microsoft Macintosh PowerPoint</Application>
  <PresentationFormat>Presentación en pantalla (4:3)</PresentationFormat>
  <Paragraphs>125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Arial Black</vt:lpstr>
      <vt:lpstr>Calibri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ACCM</dc:creator>
  <cp:lastModifiedBy>Luis Roberto Sierra</cp:lastModifiedBy>
  <cp:revision>583</cp:revision>
  <cp:lastPrinted>2019-11-05T17:49:12Z</cp:lastPrinted>
  <dcterms:created xsi:type="dcterms:W3CDTF">2016-11-26T00:08:44Z</dcterms:created>
  <dcterms:modified xsi:type="dcterms:W3CDTF">2020-09-17T06:43:27Z</dcterms:modified>
</cp:coreProperties>
</file>